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60" r:id="rId4"/>
    <p:sldId id="307" r:id="rId5"/>
    <p:sldId id="261" r:id="rId6"/>
    <p:sldId id="297" r:id="rId7"/>
    <p:sldId id="309" r:id="rId8"/>
    <p:sldId id="298" r:id="rId9"/>
    <p:sldId id="310" r:id="rId10"/>
    <p:sldId id="308" r:id="rId11"/>
    <p:sldId id="294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BC013A-834C-4D29-8837-0C892DFBA0B0}">
          <p14:sldIdLst>
            <p14:sldId id="282"/>
            <p14:sldId id="260"/>
            <p14:sldId id="307"/>
            <p14:sldId id="261"/>
            <p14:sldId id="297"/>
            <p14:sldId id="309"/>
            <p14:sldId id="298"/>
            <p14:sldId id="310"/>
            <p14:sldId id="308"/>
            <p14:sldId id="294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2F8FC"/>
    <a:srgbClr val="FFCCCC"/>
    <a:srgbClr val="F8E780"/>
    <a:srgbClr val="008000"/>
    <a:srgbClr val="006600"/>
    <a:srgbClr val="00961E"/>
    <a:srgbClr val="E0F010"/>
    <a:srgbClr val="005C2A"/>
    <a:srgbClr val="A48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0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85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3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123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6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22239"/>
            <a:ext cx="287020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3200" y="122239"/>
            <a:ext cx="840740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A99D-1B5C-44EE-B2F1-D5B19A7745F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2238"/>
            <a:ext cx="11480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05001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3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5400" y="130806"/>
            <a:ext cx="4308389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Східне міжрегіональне управління ДПС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роботі з великими платниками податків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7450" y="1828800"/>
            <a:ext cx="8801100" cy="1314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ook Antiqua" pitchFamily="18" charset="0"/>
              </a:rPr>
              <a:t>Особливості </a:t>
            </a:r>
            <a:r>
              <a:rPr lang="uk-UA" sz="2400" b="1" dirty="0" smtClean="0">
                <a:latin typeface="Book Antiqua" pitchFamily="18" charset="0"/>
              </a:rPr>
              <a:t>застосування положень антикорупційного законодавства стосовно заходів </a:t>
            </a:r>
            <a:r>
              <a:rPr lang="uk-UA" sz="2400" b="1" dirty="0">
                <a:latin typeface="Book Antiqua" pitchFamily="18" charset="0"/>
              </a:rPr>
              <a:t>фінансового </a:t>
            </a:r>
            <a:r>
              <a:rPr lang="uk-UA" sz="2400" b="1" dirty="0" smtClean="0">
                <a:latin typeface="Book Antiqua" pitchFamily="18" charset="0"/>
              </a:rPr>
              <a:t>контролю </a:t>
            </a:r>
          </a:p>
          <a:p>
            <a:pPr algn="ctr"/>
            <a:r>
              <a:rPr lang="uk-UA" sz="2400" b="1" dirty="0" smtClean="0">
                <a:latin typeface="Book Antiqua" pitchFamily="18" charset="0"/>
              </a:rPr>
              <a:t>в </a:t>
            </a:r>
            <a:r>
              <a:rPr lang="uk-UA" sz="2400" b="1" dirty="0">
                <a:latin typeface="Book Antiqua" pitchFamily="18" charset="0"/>
              </a:rPr>
              <a:t>умовах воєнного </a:t>
            </a:r>
            <a:r>
              <a:rPr lang="uk-UA" sz="2400" b="1" dirty="0" smtClean="0">
                <a:latin typeface="Book Antiqua" pitchFamily="18" charset="0"/>
              </a:rPr>
              <a:t>стану</a:t>
            </a:r>
          </a:p>
        </p:txBody>
      </p:sp>
      <p:pic>
        <p:nvPicPr>
          <p:cNvPr id="2052" name="Picture 4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" y="5167091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130806"/>
            <a:ext cx="2132390" cy="7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60279" y="5413848"/>
            <a:ext cx="31935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b="1" i="1" dirty="0" smtClean="0"/>
              <a:t>Сектор з питань запобігання </a:t>
            </a:r>
          </a:p>
          <a:p>
            <a:pPr algn="r">
              <a:spcAft>
                <a:spcPts val="600"/>
              </a:spcAft>
            </a:pPr>
            <a:r>
              <a:rPr lang="uk-UA" sz="1600" b="1" i="1" dirty="0" smtClean="0"/>
              <a:t>та виявлення корупції</a:t>
            </a:r>
          </a:p>
          <a:p>
            <a:pPr algn="r"/>
            <a:r>
              <a:rPr lang="uk-UA" sz="1600" b="1" i="1" dirty="0" smtClean="0"/>
              <a:t>Головний державний інспектор</a:t>
            </a:r>
          </a:p>
          <a:p>
            <a:pPr algn="r"/>
            <a:r>
              <a:rPr lang="uk-UA" sz="1600" b="1" i="1" dirty="0" smtClean="0"/>
              <a:t>Максим Захаров</a:t>
            </a:r>
            <a:endParaRPr lang="ru-RU" sz="1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3202" y="3763736"/>
            <a:ext cx="11390520" cy="8490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(Подання декларацій, повідомлень про суттєві зміни в майновому стані, повідомлень про відкриття валютного рахунку в установі банку-нерезидента, проведення перевірок)</a:t>
            </a:r>
          </a:p>
        </p:txBody>
      </p:sp>
    </p:spTree>
    <p:extLst>
      <p:ext uri="{BB962C8B-B14F-4D97-AF65-F5344CB8AC3E}">
        <p14:creationId xmlns:p14="http://schemas.microsoft.com/office/powerpoint/2010/main" val="8970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34224" y="560174"/>
            <a:ext cx="11925971" cy="55275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108000" bIns="45720" numCol="1" rtlCol="0" anchor="t" anchorCtr="0" compatLnSpc="1">
            <a:prstTxWarp prst="textNoShape">
              <a:avLst/>
            </a:prstTxWarp>
          </a:bodyPr>
          <a:lstStyle/>
          <a:p>
            <a:pPr marL="1620000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вчинення корупційних або пов’язаних з корупцією правопорушень особи, на яких поширюється дія Закону України </a:t>
            </a:r>
          </a:p>
          <a:p>
            <a:pPr marL="1620000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«Про запобігання корупції», притягаються до кримінальної, адміністративної, цивільно-правової та дисциплінарної відповідальності у встановленому законом порядку (ст.65-1 Закону).</a:t>
            </a:r>
          </a:p>
          <a:p>
            <a:pPr marL="1620000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 є пов’язаним з корупцією правопорушенням.</a:t>
            </a: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en-US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удді є, але не всі вони можуть здійснювати правосуддя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87180" y="610499"/>
            <a:ext cx="1408699" cy="9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142613" y="115481"/>
            <a:ext cx="11920756" cy="3952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ВІДПОВІДАЛЬНІСТЬ ЗА ПОРУШЕННЯ ВИМОГ ФІНАНСОВОГО КОНТРОЛЮ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 bwMode="auto">
          <a:xfrm>
            <a:off x="255372" y="1606378"/>
            <a:ext cx="5469925" cy="4423719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Адміністративна відповідальність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172-6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ч.1 Несвоєчасне подання без поважних причин декларації;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ч.2 Неповідомлення або несвоєчасне повідомлення про відкриття валютного рахунка в установі банку-нерезидента або про суттєві зміни у майновому стані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ч.3 Дії, передбачені частиною першою або другою цієї статті, вчинені особою, яку протягом року було піддано адміністративному стягненню за такі ж порушення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ч.4 Подання завідомо недостовірних відомостей у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850 грн. до 42 500 грн.; конфіскація доходу чи винагороди та позбавлення права обіймати певні посади або займатися певною діяльністю строком на один рік (ч. 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 Відповідальність за цією статтею за подання завідомо недостовірних відомостей у декларації особи, уповноваженої на виконання функцій держави або місцевого самоврядування, стосовно майна або іншого об’єкта декларування, що має вартість, настає у випадку, якщо такі відомості відрізняються від достовірних на суму від 100 до 500 прожиткових мінімумів для працездатних осіб (2021 рік від 227 000 грн. до 1 135 000 грн.)</a:t>
            </a:r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5782962" y="1605773"/>
            <a:ext cx="6170141" cy="4416086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Кримінальна відповідальність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366-2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ККУ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«Декларування недостовірної інформації»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внесення суб’єктом декларування завідомо недостовірних відомостей до декларації особи, уповноваженої на виконання функцій держави або місцевого самоврядування: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1 - якщо такі відомості відрізняються від достовірних на суму від 500 до 4000 прожиткових мінімумів для працездатних осіб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2 - якщо такі відомості відрізняються від достовірних на суму понад 4000 прожиткових мінімумів для працездатних осіб (2021 рік понад 9 080 000 грн.)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штраф від 42 500 грн. до 85 000 грн.; громадські роботи від 140 до 250 годин; обмеження волі до 2 років; позбавлення права обіймати певні посади чи займатися певною діяльністю строком до трьох років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366-3. Неподання суб’єктом декларування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неподання суб’єктом декларування декларації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42 500 грн. до 51 000 грн.; громадські роботи від 140 до 250 годин; позбавлення права обіймати певні посади чи займатися певною діяльністю строком до трьох років</a:t>
            </a:r>
            <a:endPara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125835" y="6145427"/>
            <a:ext cx="11937534" cy="5848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Кримінальну відповідальність за порушення вимог фінансового контролю відновлено Законом України від 04.12.2020 № 1074-ІХ </a:t>
            </a:r>
            <a:r>
              <a:rPr lang="ru-RU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Про внесення змін до деяких законодавчих актів України щодо встановлення відповідальності за декларування недостовірної інформації та неподання суб’єктом декларування декларації особи, уповноваженої на виконання функцій держави або місцевого самоврядування</a:t>
            </a:r>
            <a:r>
              <a:rPr lang="ru-RU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, який набув чинності 30.12.2020 року</a:t>
            </a:r>
          </a:p>
        </p:txBody>
      </p:sp>
    </p:spTree>
    <p:extLst>
      <p:ext uri="{BB962C8B-B14F-4D97-AF65-F5344CB8AC3E}">
        <p14:creationId xmlns:p14="http://schemas.microsoft.com/office/powerpoint/2010/main" val="916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0380" y="2027207"/>
            <a:ext cx="9167149" cy="28035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Дякуємо за увагу!</a:t>
            </a:r>
          </a:p>
          <a:p>
            <a:pPr algn="ctr"/>
            <a:endParaRPr lang="uk-UA" sz="36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3600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Декларуємо доброчесно!</a:t>
            </a:r>
            <a:endParaRPr lang="ru-RU" sz="36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5400" y="130806"/>
            <a:ext cx="4308389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Східне міжрегіональне управління ДПС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роботі з великими платниками податків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130806"/>
            <a:ext cx="2132390" cy="7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1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70760" y="571501"/>
            <a:ext cx="12001204" cy="14450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3000">
                <a:srgbClr val="62F8FC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00" tIns="45720" rIns="360000" bIns="45720" numCol="1" rtlCol="0" anchor="t" anchorCtr="0" compatLnSpc="1">
            <a:prstTxWarp prst="textNoShape">
              <a:avLst/>
            </a:prstTxWarp>
          </a:bodyPr>
          <a:lstStyle/>
          <a:p>
            <a:pPr marL="360000"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України від 14 жовтня 2014 року №1700-VІІ «Про запобігання корупції»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(далі – Закон)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встановлено норми фінансового контролю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стосовно осіб,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уповноважених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виконання функцій держави або місцевого самоврядування,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передбачає щорічне декларування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майна, доходів, витрат та фінансових зобов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язань,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також подання окремих видів декларацій та повідомлень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(про суттєві зміни в майновому стані та відкриття валютних рахунків)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визначені строки</a:t>
            </a:r>
            <a:endParaRPr lang="ru-RU" b="1" u="sn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0760" y="81022"/>
            <a:ext cx="12001204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ЗАГАЛЬНА ІНФОРМАЦІЯ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7971" y="-13102"/>
            <a:ext cx="664029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lh3.googleusercontent.com/proxy/-hwQhgVGMsy9CRtqPcafJ45Q9Im1QKLvliUaVE49ynC2TTZT444HIjDEW5HLEQy5JdqI9hwzaHrSDEyVQ80i9cTj7lVgOMxV1b8sZZR8gq9sGgFG4ab7HORruQ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08" y="665001"/>
            <a:ext cx="1442571" cy="127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70759" y="2072523"/>
            <a:ext cx="5905498" cy="10748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1000">
                <a:schemeClr val="accent2">
                  <a:lumMod val="10000"/>
                  <a:lumOff val="90000"/>
                </a:schemeClr>
              </a:gs>
              <a:gs pos="95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0" bIns="45720" numCol="1" rtlCol="0" anchor="t" anchorCtr="0" compatLnSpc="1">
            <a:prstTxWarp prst="textNoShape">
              <a:avLst/>
            </a:prstTxWarp>
          </a:bodyPr>
          <a:lstStyle/>
          <a:p>
            <a:pPr marL="72000" algn="just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лютого 2022 року на нашу країну віроломно напав російський агресор та розв’язав жахітну війну, яка триває донині.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4" y="2119312"/>
            <a:ext cx="1608219" cy="9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6101296" y="2080257"/>
            <a:ext cx="5970668" cy="10671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000" tIns="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Указом Президента України </a:t>
            </a:r>
          </a:p>
          <a:p>
            <a:pPr algn="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24.02.2022 № 64/2022,</a:t>
            </a:r>
          </a:p>
          <a:p>
            <a:pPr algn="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затвердженим Законом України </a:t>
            </a:r>
          </a:p>
          <a:p>
            <a:pPr algn="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24.02.2022 № 2102-ІХ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0758" y="3224894"/>
            <a:ext cx="12001206" cy="1494063"/>
          </a:xfrm>
          <a:prstGeom prst="rect">
            <a:avLst/>
          </a:prstGeom>
          <a:gradFill flip="none" rotWithShape="1">
            <a:gsLst>
              <a:gs pos="9000">
                <a:schemeClr val="accent2">
                  <a:lumMod val="5000"/>
                  <a:lumOff val="95000"/>
                </a:schemeClr>
              </a:gs>
              <a:gs pos="50000">
                <a:srgbClr val="FFFF00">
                  <a:lumMod val="50000"/>
                  <a:lumOff val="50000"/>
                </a:srgbClr>
              </a:gs>
              <a:gs pos="94000">
                <a:schemeClr val="bg1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березня 2022 року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прийнято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України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№ 2115-ІХ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«Про</a:t>
            </a:r>
            <a:r>
              <a:rPr lang="en-A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A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хист</a:t>
            </a:r>
            <a:r>
              <a:rPr lang="en-A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інтересів суб’єктів подання звітності та інших документів у період дії воєнного стану або стану війни» (набрав чинності 07.03.2022).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Відповідно до цього Закону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фізичні особи подають документи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подання яких вимагається відповідно 		до норм чинного законодавства в документальній та/або електронній формі,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протягом трьох місяців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після припинення чи скасування воєнного стану або стану війни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весь період обов’язку подати документи.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9312"/>
            <a:ext cx="2596243" cy="9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70759" y="6356636"/>
            <a:ext cx="12001204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НОРМАТИВНА БАЗА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0757" y="4718959"/>
            <a:ext cx="12001205" cy="1494063"/>
          </a:xfrm>
          <a:prstGeom prst="rect">
            <a:avLst/>
          </a:prstGeom>
          <a:gradFill flip="none" rotWithShape="1">
            <a:gsLst>
              <a:gs pos="50000">
                <a:srgbClr val="92D050">
                  <a:lumMod val="50000"/>
                  <a:lumOff val="50000"/>
                </a:srgbClr>
              </a:gs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389-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12.05.2015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«Про правовий режим воєнного стану» (із змінами, 		внесеними Законом України № 2259-ІХ від 12.05.2022).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             	Відповідно до цього Закону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особи, які претендують на зайняття посад державної служби, у період дії воєнного стану не подають декларацію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передбачену Законом України «Про запобігання корупції».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такої декларації </a:t>
            </a:r>
            <a:r>
              <a:rPr lang="uk-UA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передбачено протягом трьох місяців після припинення чи скасування воєнного стану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3971925"/>
            <a:ext cx="1722664" cy="149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0760" y="81022"/>
            <a:ext cx="12001204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ЗАГАЛЬНА ІНФОРМАЦІЯ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760" y="2914651"/>
            <a:ext cx="12001205" cy="5878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Роз’яснення № 3 від 01.03.2022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 подання декларації «кандидата на посаду» та проведення спеціальної перевірки в умовах воєнного стану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0759" y="6359979"/>
            <a:ext cx="12001204" cy="4249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РОЗ’ЯСНЕННЯ НАЗК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0757" y="571499"/>
            <a:ext cx="12001206" cy="834117"/>
          </a:xfrm>
          <a:prstGeom prst="rect">
            <a:avLst/>
          </a:prstGeom>
          <a:gradFill flip="none" rotWithShape="1">
            <a:gsLst>
              <a:gs pos="50000">
                <a:srgbClr val="FFFF00">
                  <a:lumMod val="50000"/>
                  <a:lumOff val="50000"/>
                </a:srgbClr>
              </a:gs>
              <a:gs pos="0">
                <a:srgbClr val="FFC000">
                  <a:lumMod val="75000"/>
                </a:srgbClr>
              </a:gs>
              <a:gs pos="90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800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i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ДО ПЕРЕМОГИ НАД РАШИСТСЬКИМИ ЗАГАРБНИКАМИ ДЕКЛАРАНТИ НЕ ПОВИННІ ВТРАЧАТИ ЧАС НА ЗАПОВНЕННЯ ТА ПОДАННЯ ДЕКЛАРАЦІЇ – НАЗК </a:t>
            </a:r>
          </a:p>
          <a:p>
            <a:pPr algn="r"/>
            <a:r>
              <a:rPr lang="uk-UA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(офіційний веб-сайт 28 лютого 2022 року).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0756" y="1442357"/>
            <a:ext cx="12001207" cy="1447799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50000"/>
                  <a:lumOff val="50000"/>
                </a:srgb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Роз’яснення № 2 від 28.02.2022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 застосування окремих положень Закону України «Про запобігання </a:t>
            </a:r>
          </a:p>
          <a:p>
            <a:pPr algn="just"/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корупції» стосовно заходів фінансового контролю в умовах воєнного стану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необхідності декларування та подання повідомлень про суттєві зміни в майновому стані майна та коштів, отриманих 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24.02.2022 для допомоги силам безпеки та оборони України та(або) особам, які постраждали в наслідок агресії російської федерації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терміну подання щорічної декларації у 2022 році, а також строку подання повідомлення про суттєві зміни в майновому стані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декларування рухомого ворожого майна, здобутого у бою під час оборони Української держави</a:t>
            </a: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671" y="571499"/>
            <a:ext cx="1479294" cy="15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0629" y="0"/>
            <a:ext cx="63137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70756" y="3535137"/>
            <a:ext cx="12001205" cy="2171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35000">
                <a:schemeClr val="accent2">
                  <a:lumMod val="10000"/>
                  <a:lumOff val="90000"/>
                </a:schemeClr>
              </a:gs>
              <a:gs pos="100000">
                <a:srgbClr val="00B0F0">
                  <a:lumMod val="50000"/>
                  <a:lumOff val="5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Роз’яснення № 4 від 07.03.2022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 застосування окремих положень Закону України «Про запобігання корупції» стосовно заходів фінансового контролю в умовах воєнного стану (подання декларації, повідомлення про суттєві зміни </a:t>
            </a:r>
            <a:r>
              <a:rPr lang="uk-UA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майновому стані, повідомлення про відкриття валютного рахунка в установі банку-нерезидента, проведення перевірок)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строків подання декларацій, повідомлень про суттєві зміни в майновому стані та відкриття валютного рахунку в установі банку-нерезидента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кількості повідомлень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суттєві зміни в майновому стані та відкриття валютного рахунку в установі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банку-нерезидента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декларування знищеного внаслідок бойових дій під час збройної агресії російської федерації проти України майна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щодо проведення перевірок декларацій</a:t>
            </a: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754" y="5758546"/>
            <a:ext cx="12001205" cy="536118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50000"/>
                  <a:lumOff val="50000"/>
                </a:srgb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Роз’яснення № 7 від 12.05.2022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 проведення спеціальних перевірок до перемоги України над російською федерацією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0068" y="635001"/>
            <a:ext cx="11980331" cy="314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/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 суб’єктом декларування </a:t>
            </a: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шляхом заповнення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відповідної 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електронної </a:t>
            </a:r>
            <a:endParaRPr lang="uk-UA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автентифікації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власному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персональному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електронному кабінеті 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Реєстрі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endParaRPr lang="uk-UA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0">
              <a:spcAft>
                <a:spcPts val="1200"/>
              </a:spcAft>
            </a:pP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Статтею 45 Закону встановлено такі підстави подання декларації: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діяльності, пов’язаної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припинення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діяльності, пов’язаної 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претендування на зайняття посади,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пов’язаної з виконанням функцій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10069" y="81022"/>
            <a:ext cx="11980330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ПОРЯДОК </a:t>
            </a: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ПОДАННЯ ДЕКЛАРАЦІЙ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7150" y="0"/>
            <a:ext cx="72263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Работа\максим\ДЕКЛАРУВАННЯ\2022\Презентации\1\е-деклараці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5" y="1473142"/>
            <a:ext cx="3284208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/>
          <p:cNvSpPr/>
          <p:nvPr/>
        </p:nvSpPr>
        <p:spPr bwMode="auto">
          <a:xfrm>
            <a:off x="110069" y="6066481"/>
            <a:ext cx="10456332" cy="6178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Виправлення в декларацію можна внести протягом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(семи) календарних днів з дня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подання 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зробити це тричі</a:t>
            </a: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1490135" y="5258529"/>
            <a:ext cx="10600266" cy="7612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незалежно від того, перебуває суб’єкт декларування в Україні чи за її межами. </a:t>
            </a:r>
          </a:p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Паперова копія декларації до НАЗК не подається.</a:t>
            </a:r>
          </a:p>
        </p:txBody>
      </p:sp>
      <p:sp>
        <p:nvSpPr>
          <p:cNvPr id="8" name="Прямоугольник 1"/>
          <p:cNvSpPr/>
          <p:nvPr/>
        </p:nvSpPr>
        <p:spPr bwMode="auto">
          <a:xfrm>
            <a:off x="110068" y="3911486"/>
            <a:ext cx="11980332" cy="12528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заповнення та подання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(наказ НАЗК від 23.07.2021 № 449/21)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передбачені такі види декларацій:</a:t>
            </a:r>
          </a:p>
        </p:txBody>
      </p:sp>
      <p:sp>
        <p:nvSpPr>
          <p:cNvPr id="9" name="Прямоугольник 1"/>
          <p:cNvSpPr/>
          <p:nvPr/>
        </p:nvSpPr>
        <p:spPr bwMode="auto">
          <a:xfrm>
            <a:off x="334318" y="4401747"/>
            <a:ext cx="3623733" cy="575733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ЩОРІЧНА ДЕКЛАРАЦІЯ</a:t>
            </a:r>
          </a:p>
        </p:txBody>
      </p:sp>
      <p:sp>
        <p:nvSpPr>
          <p:cNvPr id="13" name="Прямоугольник 1"/>
          <p:cNvSpPr/>
          <p:nvPr/>
        </p:nvSpPr>
        <p:spPr bwMode="auto">
          <a:xfrm>
            <a:off x="4038599" y="4402207"/>
            <a:ext cx="3945467" cy="575733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ПРИ ЗВІЛЬНЕННІ</a:t>
            </a: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8052481" y="4402207"/>
            <a:ext cx="3810000" cy="575733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КАНДИДАТА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" y="5258529"/>
            <a:ext cx="1380066" cy="758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6066480"/>
            <a:ext cx="1523997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 bwMode="auto">
          <a:xfrm>
            <a:off x="83069" y="4058776"/>
            <a:ext cx="12016405" cy="382806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5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(якщо </a:t>
            </a:r>
            <a:r>
              <a:rPr lang="uk-UA" sz="1500" i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обов’язок подання виникає після припинення чи скасування воєнного стану</a:t>
            </a:r>
            <a:r>
              <a:rPr lang="uk-UA" sz="15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повідомлення подається у строк, визначений у ст. 52 </a:t>
            </a:r>
            <a:r>
              <a:rPr lang="uk-UA" sz="15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Закону)</a:t>
            </a:r>
            <a:endParaRPr lang="uk-UA" sz="15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3097" y="81022"/>
            <a:ext cx="12016374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СТРОКИ ПОДАННЯ ДЕКЛАРАЦІЙ та ПОВІДОМЛЕНЬ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" y="564595"/>
            <a:ext cx="1966139" cy="125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2114550" y="575061"/>
            <a:ext cx="9977934" cy="12455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Відповідно до Закону України від 03.03.2022 № 2115-ІХ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обов’язок подання будь-якої декларацій перенесено на </a:t>
            </a:r>
            <a:r>
              <a:rPr lang="uk-UA" sz="15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строк протягом трьох місяців після припинення чи скасування воєнного стану або стану війни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/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Початок перебігу строку починається з наступного дня після відповідної календарної дати </a:t>
            </a:r>
          </a:p>
          <a:p>
            <a:pPr marL="180000"/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настання події, з якою пов’язано його початок (ст. 253 Цивільного кодексу України).</a:t>
            </a:r>
          </a:p>
          <a:p>
            <a:pPr marL="180000"/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Строк, що визначений місяцями, спливає у відповідне число останнього місяця строку ( ч. 3 ст. 254 ЦКУ).</a:t>
            </a:r>
            <a:endParaRPr lang="ru-RU" sz="15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4300" y="0"/>
            <a:ext cx="647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85635" y="2689039"/>
            <a:ext cx="6478449" cy="56034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50000"/>
                  <a:lumOff val="50000"/>
                </a:srgbClr>
              </a:gs>
              <a:gs pos="60000">
                <a:schemeClr val="accent2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z="15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«ДЕКЛАРАЦІЯ КАНДИДАТА НА ПОСАДУ»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особу призна</a:t>
            </a:r>
            <a:r>
              <a:rPr lang="uk-UA" sz="1600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-	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uk-UA" sz="1600" dirty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	     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чено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посаду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у період дії воєнного </a:t>
            </a:r>
            <a:r>
              <a:rPr lang="uk-UA" sz="16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стану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888848" y="5192486"/>
            <a:ext cx="11194320" cy="540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000" algn="just"/>
            <a:r>
              <a:rPr lang="uk-UA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Приклад: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Воєнний стан скасовано (припинено) 24.08.2022. </a:t>
            </a:r>
          </a:p>
          <a:p>
            <a:pPr marL="180000"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Будь-які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або повідомлення мають бути подані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 з 25.08.2022 до 24.11.2022 включно.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Работа\максим\ДЕКЛАРУВАННЯ\2022\Презентации\1\секундомер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" y="5192486"/>
            <a:ext cx="81760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6621236" y="1887874"/>
            <a:ext cx="5478235" cy="1361512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50000"/>
                  <a:lumOff val="50000"/>
                </a:srgbClr>
              </a:gs>
              <a:gs pos="32000">
                <a:schemeClr val="accent2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	</a:t>
            </a:r>
            <a:r>
              <a:rPr lang="uk-UA" sz="1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ДЕКЛАРАЦІЯ ПРИ ЗВІЛЬНЕННІ»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якщо звільнення відбулось під час дії воєнного стану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за період, який не був охоплений раніше поданими деклараціями, та містить інформацію станом на останні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день такого періоду, яким є останній день здійснення діяльності</a:t>
            </a:r>
            <a:endParaRPr lang="ru-RU" sz="15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425543" y="5796643"/>
            <a:ext cx="3664614" cy="975646"/>
          </a:xfrm>
          <a:prstGeom prst="rect">
            <a:avLst/>
          </a:prstGeom>
          <a:gradFill flip="none" rotWithShape="1">
            <a:gsLst>
              <a:gs pos="41000">
                <a:srgbClr val="FF0000">
                  <a:lumMod val="25000"/>
                  <a:lumOff val="75000"/>
                </a:srgb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uk-UA" sz="1400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Під час заповнення та направлення декларацій до НАЗК потрібно дотримуватись черговості їх </a:t>
            </a:r>
          </a:p>
          <a:p>
            <a:pPr lvl="0" algn="r"/>
            <a:r>
              <a:rPr lang="uk-UA" sz="1400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подання відповідно до законодавства</a:t>
            </a:r>
          </a:p>
          <a:p>
            <a:pPr marL="360000" lvl="0" algn="r">
              <a:spcAft>
                <a:spcPts val="6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3096" y="1884265"/>
            <a:ext cx="6480989" cy="756000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50000"/>
                  <a:lumOff val="50000"/>
                </a:srgbClr>
              </a:gs>
              <a:gs pos="50000">
                <a:schemeClr val="accent2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08000" lvl="0" algn="just"/>
            <a:r>
              <a:rPr lang="uk-UA" sz="1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«ЩОРІЧНА ДЕКЛАРАЦІЯ»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 будь-якою позначкою) за 2021 рік охоплює звітний рік (період з 01.01.2021 по 31.12.2021) та містить інформацію станом на 31 грудня звітного року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061151" y="2505265"/>
            <a:ext cx="2350420" cy="270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1    Роз’яснення НАЗК №4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86550" y="2959941"/>
            <a:ext cx="1728000" cy="21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Роз’яснення НАЗК № 3</a:t>
            </a: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3102" y="3539231"/>
            <a:ext cx="6004800" cy="522000"/>
          </a:xfrm>
          <a:prstGeom prst="rect">
            <a:avLst/>
          </a:prstGeom>
          <a:gradFill>
            <a:gsLst>
              <a:gs pos="50000">
                <a:srgbClr val="00B0F0">
                  <a:lumMod val="50000"/>
                  <a:lumOff val="50000"/>
                </a:srgbClr>
              </a:gs>
              <a:gs pos="85000">
                <a:schemeClr val="accent2">
                  <a:lumMod val="5000"/>
                  <a:lumOff val="95000"/>
                </a:schemeClr>
              </a:gs>
              <a:gs pos="15000">
                <a:schemeClr val="accent2">
                  <a:lumMod val="10000"/>
                  <a:lumOff val="9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«ПРО СУТТЄВІ ЗМІНИ У МАЙНОВОМУ </a:t>
            </a:r>
          </a:p>
          <a:p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СТАНІ»</a:t>
            </a:r>
          </a:p>
          <a:p>
            <a:pPr algn="ctr"/>
            <a:endParaRPr lang="uk-UA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087902" y="3539231"/>
            <a:ext cx="6014112" cy="522000"/>
          </a:xfrm>
          <a:prstGeom prst="rect">
            <a:avLst/>
          </a:prstGeom>
          <a:gradFill>
            <a:gsLst>
              <a:gs pos="50000">
                <a:srgbClr val="00B0F0">
                  <a:lumMod val="50000"/>
                  <a:lumOff val="50000"/>
                </a:srgbClr>
              </a:gs>
              <a:gs pos="85000">
                <a:schemeClr val="accent2">
                  <a:lumMod val="5000"/>
                  <a:lumOff val="95000"/>
                </a:schemeClr>
              </a:gs>
              <a:gs pos="15000">
                <a:schemeClr val="accent2">
                  <a:lumMod val="10000"/>
                  <a:lumOff val="9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«ПРО ВІДКРИТТЯ ВАЛЮТНОГО РАХУНКА </a:t>
            </a:r>
          </a:p>
          <a:p>
            <a:pPr algn="r"/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 УСТАНОВІ БАНКУ-НЕРЕЗИДЕНТА»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465863" y="3543650"/>
            <a:ext cx="2945707" cy="433133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такий </a:t>
            </a:r>
            <a:r>
              <a:rPr lang="uk-UA" sz="1600" u="sng" dirty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обов’язок виник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під </a:t>
            </a:r>
            <a:r>
              <a:rPr lang="uk-UA" sz="1600" u="sng" dirty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час </a:t>
            </a:r>
            <a:r>
              <a:rPr lang="uk-UA" sz="1600" u="sng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дії </a:t>
            </a:r>
            <a:r>
              <a:rPr lang="uk-UA" sz="1600" u="sng" dirty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воєнного стану</a:t>
            </a:r>
            <a:endParaRPr lang="uk-UA" sz="1600" dirty="0" smtClean="0">
              <a:solidFill>
                <a:schemeClr val="bg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59" y="4414448"/>
            <a:ext cx="6010726" cy="720888"/>
          </a:xfrm>
          <a:prstGeom prst="rect">
            <a:avLst/>
          </a:prstGeom>
          <a:gradFill>
            <a:gsLst>
              <a:gs pos="61000">
                <a:srgbClr val="00B0F0">
                  <a:lumMod val="50000"/>
                  <a:lumOff val="50000"/>
                </a:srgbClr>
              </a:gs>
              <a:gs pos="95000">
                <a:schemeClr val="bg1">
                  <a:alpha val="87000"/>
                  <a:lumMod val="0"/>
                  <a:lumOff val="100000"/>
                </a:schemeClr>
              </a:gs>
              <a:gs pos="5000">
                <a:schemeClr val="bg1"/>
              </a:gs>
            </a:gsLst>
            <a:lin ang="5400000" scaled="1"/>
          </a:gradFill>
        </p:spPr>
        <p:txBody>
          <a:bodyPr wrap="square" lIns="72000" tIns="0" rIns="18000" bIns="0">
            <a:noAutofit/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кожним фактом отримання доходу, придбання майна або здійснення видатку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суму, яка перевищу 50 прожиткових мінімумів, подається окреме повідомлення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64036" y="4414448"/>
            <a:ext cx="5932927" cy="720888"/>
          </a:xfrm>
          <a:prstGeom prst="rect">
            <a:avLst/>
          </a:prstGeom>
          <a:gradFill>
            <a:gsLst>
              <a:gs pos="61000">
                <a:srgbClr val="00B0F0">
                  <a:lumMod val="50000"/>
                  <a:lumOff val="50000"/>
                </a:srgbClr>
              </a:gs>
              <a:gs pos="95000">
                <a:schemeClr val="bg1">
                  <a:alpha val="87000"/>
                  <a:lumMod val="0"/>
                  <a:lumOff val="100000"/>
                </a:schemeClr>
              </a:gs>
              <a:gs pos="5000">
                <a:schemeClr val="bg1"/>
              </a:gs>
            </a:gsLst>
            <a:lin ang="5400000" scaled="1"/>
          </a:gradFill>
        </p:spPr>
        <p:txBody>
          <a:bodyPr wrap="square" lIns="72000" tIns="0" rIns="18000" bIns="0">
            <a:noAutofit/>
          </a:bodyPr>
          <a:lstStyle/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валютні рахунки відкриті як суб’єктом декларування, так і членом сім’ї, або відкриті в різних установах банку-нерезидента, подаються окремі повідомлення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951514" y="4901387"/>
            <a:ext cx="2034448" cy="21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5   Роз’яснення НАЗК №4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6236361" y="4895897"/>
            <a:ext cx="2009567" cy="21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6   Роз’яснення НАЗК №4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142061" y="3961232"/>
            <a:ext cx="3600000" cy="21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2         </a:t>
            </a: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Роз’яснення </a:t>
            </a:r>
            <a:r>
              <a:rPr lang="uk-UA" sz="12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№4         </a:t>
            </a: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sz="12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1243" y="5796643"/>
            <a:ext cx="8256328" cy="975646"/>
          </a:xfrm>
          <a:prstGeom prst="rect">
            <a:avLst/>
          </a:prstGeom>
          <a:gradFill flip="none" rotWithShape="1">
            <a:gsLst>
              <a:gs pos="41000">
                <a:srgbClr val="F8E780"/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           </a:t>
            </a:r>
            <a:r>
              <a:rPr lang="uk-UA" sz="15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Особи, які не мають фізичної можливості протягом трьох місяців після припинення чи  скасування  воєнного  стану  або  стану  війни  подати документи </a:t>
            </a:r>
          </a:p>
          <a:p>
            <a:pPr lvl="0"/>
            <a:r>
              <a:rPr lang="uk-UA" sz="15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зв’язку  з  безпосередніми наслідками їх участі у бойових діях, </a:t>
            </a:r>
            <a:r>
              <a:rPr lang="uk-UA" sz="1500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uk-UA" sz="15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їх </a:t>
            </a:r>
            <a:r>
              <a:rPr lang="uk-UA" sz="1500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протягом </a:t>
            </a:r>
          </a:p>
          <a:p>
            <a:pPr lvl="0"/>
            <a:r>
              <a:rPr lang="uk-UA" sz="1500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одного місяця з дня закінчення таких наслідків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70" y="6065485"/>
            <a:ext cx="1824715" cy="429218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0" name="Скругленный прямоугольник 39"/>
          <p:cNvSpPr/>
          <p:nvPr/>
        </p:nvSpPr>
        <p:spPr bwMode="auto">
          <a:xfrm>
            <a:off x="156433" y="5859669"/>
            <a:ext cx="2268360" cy="2380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№ 2115-ІХ від 03.03.2022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85638" y="3312825"/>
            <a:ext cx="12016380" cy="230826"/>
          </a:xfrm>
          <a:prstGeom prst="rect">
            <a:avLst/>
          </a:prstGeom>
          <a:gradFill>
            <a:gsLst>
              <a:gs pos="64000">
                <a:schemeClr val="bg1">
                  <a:lumMod val="50000"/>
                  <a:lumOff val="50000"/>
                </a:schemeClr>
              </a:gs>
              <a:gs pos="50000">
                <a:srgbClr val="00B0F0">
                  <a:lumMod val="50000"/>
                  <a:lumOff val="50000"/>
                </a:srgbClr>
              </a:gs>
              <a:gs pos="37000">
                <a:schemeClr val="bg1">
                  <a:lumMod val="0"/>
                  <a:lumOff val="100000"/>
                </a:schemeClr>
              </a:gs>
            </a:gsLst>
            <a:lin ang="7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ПОВІДОМЛЕННЯ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6164036" y="6544226"/>
            <a:ext cx="2034448" cy="21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4    Роз’яснення НАЗК № 4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е 1"/>
          <p:cNvSpPr txBox="1"/>
          <p:nvPr/>
        </p:nvSpPr>
        <p:spPr>
          <a:xfrm>
            <a:off x="10121535" y="817647"/>
            <a:ext cx="1970949" cy="7499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perspectiveHeroicExtremeLef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Aft>
                <a:spcPts val="0"/>
              </a:spcAft>
            </a:pPr>
            <a:r>
              <a:rPr lang="uk-UA" sz="2200" b="1" cap="all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B7DEE8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</a:rPr>
              <a:t>3 місяці </a:t>
            </a:r>
            <a:endParaRPr lang="ru-RU" sz="1400" dirty="0">
              <a:effectLst/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uk-UA" sz="2200" b="1" cap="all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B7DEE8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</a:rPr>
              <a:t>після війни</a:t>
            </a:r>
            <a:endParaRPr lang="ru-RU" sz="1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7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11667" y="81022"/>
            <a:ext cx="11807337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ІНФОГРАФІКА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" y="1922020"/>
            <a:ext cx="5764591" cy="29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8" y="3551464"/>
            <a:ext cx="5944775" cy="316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" y="542925"/>
            <a:ext cx="576459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7" y="542925"/>
            <a:ext cx="5944775" cy="292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46328" y="0"/>
            <a:ext cx="745671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4987807"/>
            <a:ext cx="5764590" cy="172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0759" y="81022"/>
            <a:ext cx="1206137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ЗАСТОСУВАННЯ ЗАХОДІВ ФІНАНСОВОГО КОНТРОЛЮ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0759" y="6425293"/>
            <a:ext cx="12061370" cy="3596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ОСОБЛИВОСТІ та НОВАЦІЇ В </a:t>
            </a:r>
            <a:r>
              <a:rPr lang="uk-UA" sz="2400" b="1" dirty="0">
                <a:solidFill>
                  <a:srgbClr val="008000"/>
                </a:solidFill>
                <a:latin typeface="Century Schoolbook" panose="02040604050505020304" pitchFamily="18" charset="0"/>
              </a:rPr>
              <a:t>УМОВАХ ВОЄННОГО СТАНУ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06286" y="545963"/>
            <a:ext cx="10825843" cy="8962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 та грошові кошти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отримані з 24.02.2022 суб’єктом декларування та членом його сім’ї від третіх осіб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допомоги силам </a:t>
            </a:r>
          </a:p>
          <a:p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безпеки та оборони України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та(або)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особам, які постраждали внаслідок агресії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російської федерації, не є особистим доходом </a:t>
            </a: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декларування/члена сім’ї.</a:t>
            </a: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Такі кошти не підлягають відображенню у декларації та повідомленні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4" y="1504648"/>
            <a:ext cx="166551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1450" y="0"/>
            <a:ext cx="590549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70760" y="1504648"/>
            <a:ext cx="10395854" cy="72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0000">
                <a:srgbClr val="FFFF00">
                  <a:lumMod val="29000"/>
                  <a:lumOff val="71000"/>
                </a:srgb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ід час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Української визвольної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війни здобуте у бою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 декларування/членом його сім’ї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вороже майно, не підлягає </a:t>
            </a:r>
          </a:p>
          <a:p>
            <a:pPr algn="r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відображенню у декларації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оскільки набуте не внаслідок укладення правочину, </a:t>
            </a:r>
          </a:p>
          <a:p>
            <a:pPr algn="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у зв’язку із повномасштабною агресією з 24.02.2022 російської федерації.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" y="545965"/>
            <a:ext cx="1235527" cy="89627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" y="2258271"/>
            <a:ext cx="2207077" cy="19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 bwMode="auto">
          <a:xfrm>
            <a:off x="1975759" y="2258272"/>
            <a:ext cx="10156371" cy="1977570"/>
          </a:xfrm>
          <a:prstGeom prst="rect">
            <a:avLst/>
          </a:prstGeom>
          <a:gradFill flip="none" rotWithShape="1">
            <a:gsLst>
              <a:gs pos="29000">
                <a:schemeClr val="accent2">
                  <a:lumMod val="10000"/>
                  <a:lumOff val="90000"/>
                </a:schemeClr>
              </a:gs>
              <a:gs pos="100000">
                <a:srgbClr val="FFFF00">
                  <a:lumMod val="34000"/>
                  <a:lumOff val="66000"/>
                </a:srgbClr>
              </a:gs>
            </a:gsLst>
            <a:lin ang="21594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Знищені об’єкти нерухомості та транспортні засоби підлягають відображенню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відповідних розділах декларації (розділ 3 «Об’єкти нерухомості» та розділ 6 «Цінне рухоме майно – транспортні засоби»)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моменту виключення з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реєстру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речових прав на нерухоме майно/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зняття з обліку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транспортного засобу, у визначеному постановою КМУ від 07.09.1998 № 1388 порядку, відповідно.</a:t>
            </a: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разі знищення об’єкта незавершеного будівництва або цінного рухомого </a:t>
            </a:r>
          </a:p>
          <a:p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 (крім транспортних засобів) відомості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таке майно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підлягають </a:t>
            </a:r>
          </a:p>
          <a:p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декларуванню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разі припинення права власності на майно у результаті його </a:t>
            </a:r>
          </a:p>
          <a:p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руйнування (знищення) повідомлення про суттєві зміни не подається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7546521" y="994100"/>
            <a:ext cx="3600000" cy="39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1    Роз’яснення НАЗК № 2 від 28.02.2022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24792" y="1762683"/>
            <a:ext cx="3600000" cy="39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3    Роз’яснення НАЗК № 2 від 28.02.2022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8145237" y="3753406"/>
            <a:ext cx="3600000" cy="39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7    Роз’яснення НАЗК № 4 від 07.03.2022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8440288" y="2900085"/>
            <a:ext cx="3600000" cy="792000"/>
          </a:xfrm>
          <a:prstGeom prst="roundRect">
            <a:avLst/>
          </a:prstGeom>
          <a:solidFill>
            <a:srgbClr val="62F8F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У декларації щорічній (з будь-якою 	позначкою) та декларації кандидата на посаду за 2021 рік зазначаються відомості про об’єкти станом на 31.12.2021</a:t>
            </a:r>
            <a:endParaRPr lang="ru-RU" sz="12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88" y="2900085"/>
            <a:ext cx="906236" cy="47397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4" name="Прямоугольник 23"/>
          <p:cNvSpPr/>
          <p:nvPr/>
        </p:nvSpPr>
        <p:spPr bwMode="auto">
          <a:xfrm>
            <a:off x="70759" y="4294111"/>
            <a:ext cx="9866310" cy="1209675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85000"/>
                </a:schemeClr>
              </a:gs>
              <a:gs pos="79000">
                <a:srgbClr val="FFFF00">
                  <a:lumMod val="28000"/>
                  <a:lumOff val="72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період дії воєнного стану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стану війни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повні перевірки декларацій та заходи контролю щодо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правильності та повноти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заповнення декларації не проводяться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		  Суб’єктам декларування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період дії воєнного часу надавати інформацію та документи на запити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надіслані їх уповноваженими особами в межах проведення повної перевірки декларації чи здійснення контролю щодо правильності та повноти заповнення декларації, що розпочались до 24 лютого 2022 року,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потрібно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69" y="4294111"/>
            <a:ext cx="2190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4301444" y="4520948"/>
            <a:ext cx="3600000" cy="360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№ 2115-ІХ від 03.03.2022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75756" y="4700948"/>
            <a:ext cx="3600000" cy="39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uk-UA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Роз’яснення НАЗК № 4 від 07.03.2022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107872" y="5568043"/>
            <a:ext cx="11024257" cy="7756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Спеціальна перевірка стосовно кандидатів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посади, які передбачають зайняття відповідального або особливо відповідального становища, а також посад з підвищеним корупційним ризиком,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може бути розпочата </a:t>
            </a:r>
          </a:p>
          <a:p>
            <a:pPr algn="just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з наступного дня після скасування дії воєнного стану або стану війни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" y="5568042"/>
            <a:ext cx="1037113" cy="77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 bwMode="auto">
          <a:xfrm>
            <a:off x="7901444" y="5881041"/>
            <a:ext cx="3600000" cy="396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Роз’яснення НАЗК № 7 від 12.05.2022 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0759" y="81022"/>
            <a:ext cx="1206137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ЗАСТОСУВАННЯ ЗАХОДІВ ФІНАНСОВОГО КОНТРОЛЮ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0759" y="6425293"/>
            <a:ext cx="12061370" cy="3596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ОСОБЛИВОСТІ та НОВАЦІЇ В </a:t>
            </a:r>
            <a:r>
              <a:rPr lang="uk-UA" sz="2400" b="1" dirty="0">
                <a:solidFill>
                  <a:srgbClr val="008000"/>
                </a:solidFill>
                <a:latin typeface="Century Schoolbook" panose="02040604050505020304" pitchFamily="18" charset="0"/>
              </a:rPr>
              <a:t>УМОВАХ ВОЄННОГО СТАНУ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9" name="Рисунок 28" descr="E:\1\dani_dlya_deklaratsii-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3" y="944499"/>
            <a:ext cx="5992586" cy="33090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 bwMode="auto">
          <a:xfrm>
            <a:off x="70759" y="545964"/>
            <a:ext cx="12061370" cy="327616"/>
          </a:xfrm>
          <a:prstGeom prst="rect">
            <a:avLst/>
          </a:prstGeom>
          <a:gradFill flip="none" rotWithShape="1">
            <a:gsLst>
              <a:gs pos="50000">
                <a:srgbClr val="FFC000">
                  <a:lumMod val="64000"/>
                  <a:lumOff val="36000"/>
                </a:srgbClr>
              </a:gs>
              <a:gs pos="2000">
                <a:schemeClr val="accent2">
                  <a:lumMod val="10000"/>
                  <a:lumOff val="90000"/>
                </a:schemeClr>
              </a:gs>
              <a:gs pos="99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запустило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Реєстрі декларацій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спеціальну функцію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«Дані для декларації»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0760" y="2249508"/>
            <a:ext cx="2672440" cy="20040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Функція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дозволяє дізнатися інформацію про об’єкти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нерухомості, об’єкти незавершеного будівництва та транспортні засоби, які належать або належали декларанту або які він успадкував, а також наявні обтяження,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про які наявні в реєстрах.</a:t>
            </a: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1450" y="0"/>
            <a:ext cx="590549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 bwMode="auto">
          <a:xfrm>
            <a:off x="8890906" y="2522765"/>
            <a:ext cx="3241222" cy="17308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Дані для декларації» — це допоміжна функція, а не довідка про власність.</a:t>
            </a:r>
            <a:endParaRPr lang="ru-RU" sz="1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скориставшись функцією, ви не отримали повного витягу про вашу власність, у декларації все одно необхідно зазначати дані про все ваше майно.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8900430" y="948266"/>
            <a:ext cx="3252107" cy="149285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вказана у “Даних для декларації”,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отримана в результаті порівняння даних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вашій вже поданій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із даними в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інших державних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реєстрах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Таке порівняння здійснюється автоматизовано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58708" y="4322991"/>
            <a:ext cx="10493829" cy="1020536"/>
          </a:xfrm>
          <a:prstGeom prst="rect">
            <a:avLst/>
          </a:prstGeom>
          <a:gradFill flip="none" rotWithShape="1">
            <a:gsLst>
              <a:gs pos="100000">
                <a:srgbClr val="FF0000">
                  <a:lumMod val="40000"/>
                  <a:lumOff val="60000"/>
                </a:srgbClr>
              </a:gs>
              <a:gs pos="69000">
                <a:schemeClr val="bg1"/>
              </a:gs>
              <a:gs pos="33000">
                <a:srgbClr val="FFCCCC">
                  <a:lumMod val="0"/>
                  <a:lumOff val="100000"/>
                </a:srgbClr>
              </a:gs>
              <a:gs pos="0">
                <a:srgbClr val="FF7C80">
                  <a:lumMod val="50000"/>
                  <a:lumOff val="5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вчинення корупційних або пов’язаних з корупцією правопорушень особи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на яких поширюється дія Закону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України «Про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запобігання корупції»,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притягаються до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кримінальної, адміністративної, цивільно-правової та дисциплінарної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відповідальності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встановленому законом порядку (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ст. 65</a:t>
            </a:r>
            <a:r>
              <a:rPr lang="uk-UA" sz="1600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Закону).</a:t>
            </a: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</a:t>
            </a:r>
            <a:r>
              <a:rPr lang="uk-UA" sz="1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вимог фінансового контролю є пов’язаним з корупцією правопорушенням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Судді є, але не всі вони можуть здійснювати правосуддя"/>
          <p:cNvPicPr>
            <a:picLocks noChangeAspect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80281" y="4322991"/>
            <a:ext cx="1522537" cy="101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" y="930891"/>
            <a:ext cx="2672440" cy="12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70763" y="5404758"/>
            <a:ext cx="12072252" cy="97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Особи, які не мають фізичної можливості протягом трьох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місяців після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припинення чи  скасування  воєнного  стану  або  стану  війни  подати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документи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зв’язку  з  безпосередніми наслідками їх участі у бойових діях,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звільняються від </a:t>
            </a: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адміністративної та/або кримінальної відповідальності за неподання чи несвоєчасне їх подання </a:t>
            </a:r>
          </a:p>
          <a:p>
            <a:pPr lvl="0" algn="just"/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*(в разі подання їх протягом одного місяця з дня закінчення наслідків, які унеможливлювали їх подання) </a:t>
            </a:r>
            <a:endParaRPr lang="ru-RU" sz="16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9628364" y="5750259"/>
            <a:ext cx="2268360" cy="25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№ 2115-ІХ від 03.03.2022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9862276" y="6033260"/>
            <a:ext cx="2034448" cy="25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4    Роз’яснення НАЗК № 4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3097" y="81022"/>
            <a:ext cx="12016374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В УМОВАХ ВОЄННОГО СТАНУ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4300" y="0"/>
            <a:ext cx="647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ыноска-облако 18"/>
          <p:cNvSpPr/>
          <p:nvPr/>
        </p:nvSpPr>
        <p:spPr bwMode="auto">
          <a:xfrm>
            <a:off x="4653644" y="548404"/>
            <a:ext cx="6098720" cy="855141"/>
          </a:xfrm>
          <a:prstGeom prst="cloudCallout">
            <a:avLst>
              <a:gd name="adj1" fmla="val 14440"/>
              <a:gd name="adj2" fmla="val 7002"/>
            </a:avLst>
          </a:prstGeom>
          <a:gradFill rotWithShape="1">
            <a:gsLst>
              <a:gs pos="88000">
                <a:srgbClr val="FFC000">
                  <a:lumMod val="60000"/>
                  <a:lumOff val="4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перемоги над рашистськими загарбниками декларанти не повинні втрачати час на заповнення та подання декларації - НАЗК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9313978" y="908449"/>
            <a:ext cx="748615" cy="274332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28.02.2022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Выноска-облако 22"/>
          <p:cNvSpPr/>
          <p:nvPr/>
        </p:nvSpPr>
        <p:spPr bwMode="auto">
          <a:xfrm>
            <a:off x="70758" y="5471365"/>
            <a:ext cx="5734049" cy="582806"/>
          </a:xfrm>
          <a:prstGeom prst="cloudCallout">
            <a:avLst>
              <a:gd name="adj1" fmla="val -11885"/>
              <a:gd name="adj2" fmla="val 12483"/>
            </a:avLst>
          </a:prstGeom>
          <a:gradFill rotWithShape="1">
            <a:gsLst>
              <a:gs pos="85000">
                <a:srgbClr val="FFC000">
                  <a:lumMod val="60000"/>
                  <a:lumOff val="4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обов’язково 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 декларації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війни?</a:t>
            </a:r>
          </a:p>
          <a:p>
            <a:pPr algn="ctr">
              <a:spcAft>
                <a:spcPts val="600"/>
              </a:spcAft>
            </a:pPr>
            <a:r>
              <a:rPr lang="uk-UA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 відповідає – ні, </a:t>
            </a:r>
            <a:r>
              <a:rPr lang="uk-UA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обов’язково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311251" y="5790524"/>
            <a:ext cx="898903" cy="237935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19.05.2022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 bwMode="auto">
          <a:xfrm>
            <a:off x="179614" y="2787257"/>
            <a:ext cx="11936317" cy="1743102"/>
          </a:xfrm>
          <a:prstGeom prst="cloudCallout">
            <a:avLst>
              <a:gd name="adj1" fmla="val 24720"/>
              <a:gd name="adj2" fmla="val -1260"/>
            </a:avLst>
          </a:prstGeom>
          <a:gradFill rotWithShape="1">
            <a:gsLst>
              <a:gs pos="88000">
                <a:srgbClr val="FFC000">
                  <a:lumMod val="60000"/>
                  <a:lumOff val="4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 можливість подавати декларації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підчас війни.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маєте на руках всю необхідну інформацію для заповнення декларації, а також хочете її подати, то ви можете це зробити через персональний кабінет у Реєстрі декларацій: </a:t>
            </a:r>
            <a:r>
              <a:rPr lang="uk-UA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https://portal.nazk.gov.ua/login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 вам, що декларацію будь-якого виду посадовці зможуть подавати ще 3 місяці після завершення війни без порушення вимог строку подачі. Отож, вам </a:t>
            </a:r>
            <a:r>
              <a: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обов’язково подавати декларації, поки триває війна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2000"/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 обмежило доступ до </a:t>
            </a:r>
            <a:r>
              <a:rPr lang="uk-UA" sz="12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публічної частини</a:t>
            </a:r>
            <a:r>
              <a:rPr lang="uk-UA" sz="1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2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 та пошуку декларацій посадовців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9786673" y="3995561"/>
            <a:ext cx="867191" cy="254079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12.04.2022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0759" y="6359979"/>
            <a:ext cx="12001204" cy="4249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ІНФОРМАЦІЙНІ ПОВІДОМЛЕННЯ (НОВИНИ) НАЗК (на веб-сайті)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" y="581263"/>
            <a:ext cx="4513395" cy="12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носка-облако 25"/>
          <p:cNvSpPr/>
          <p:nvPr/>
        </p:nvSpPr>
        <p:spPr bwMode="auto">
          <a:xfrm>
            <a:off x="5026349" y="1328710"/>
            <a:ext cx="7160209" cy="1458547"/>
          </a:xfrm>
          <a:prstGeom prst="cloudCallout">
            <a:avLst>
              <a:gd name="adj1" fmla="val -14957"/>
              <a:gd name="adj2" fmla="val 1742"/>
            </a:avLst>
          </a:prstGeom>
          <a:gradFill rotWithShape="1">
            <a:gsLst>
              <a:gs pos="88000">
                <a:srgbClr val="7030A0">
                  <a:lumMod val="30000"/>
                  <a:lumOff val="7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службовці, навіть якщо виїхали за кордон через російську агресію, можуть отримувати соціальну допомогу (грошову чи речами) від іноземних держав.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Закон України “Про запобігання корупції” передбачає: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виплати у грошовій формі потрібно декларувати як дохід</a:t>
            </a:r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0589079" y="2055942"/>
            <a:ext cx="875843" cy="237935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24.03.2022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носка-облако 29"/>
          <p:cNvSpPr/>
          <p:nvPr/>
        </p:nvSpPr>
        <p:spPr bwMode="auto">
          <a:xfrm>
            <a:off x="3578990" y="4643668"/>
            <a:ext cx="3238136" cy="937696"/>
          </a:xfrm>
          <a:prstGeom prst="cloudCallout">
            <a:avLst>
              <a:gd name="adj1" fmla="val 2084"/>
              <a:gd name="adj2" fmla="val 3469"/>
            </a:avLst>
          </a:prstGeom>
          <a:gradFill rotWithShape="1">
            <a:gsLst>
              <a:gs pos="88000">
                <a:srgbClr val="F8E780">
                  <a:lumMod val="90000"/>
                  <a:lumOff val="10000"/>
                  <a:alpha val="7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 запускає в Реєстрі декларацій спеціальну функцію –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«Дані для декларацій»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568866" y="5362612"/>
            <a:ext cx="756490" cy="218752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14.05.2022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 bwMode="auto">
          <a:xfrm>
            <a:off x="9620" y="1786339"/>
            <a:ext cx="5444123" cy="1218118"/>
          </a:xfrm>
          <a:prstGeom prst="cloudCallout">
            <a:avLst>
              <a:gd name="adj1" fmla="val -23409"/>
              <a:gd name="adj2" fmla="val 20148"/>
            </a:avLst>
          </a:prstGeom>
          <a:gradFill rotWithShape="1">
            <a:gsLst>
              <a:gs pos="88000">
                <a:srgbClr val="FFC000">
                  <a:lumMod val="60000"/>
                  <a:lumOff val="4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 нагадує: 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 декларації, повідомлення 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суттєві зміни в майновому стані та повідомлення про відкриття валютного рахунку в банку-нерезиденті 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не потрібно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323348" y="2436905"/>
            <a:ext cx="874710" cy="202042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27.03.2022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 bwMode="auto">
          <a:xfrm>
            <a:off x="9620" y="4286903"/>
            <a:ext cx="3665764" cy="1230753"/>
          </a:xfrm>
          <a:prstGeom prst="cloudCallout">
            <a:avLst>
              <a:gd name="adj1" fmla="val -4799"/>
              <a:gd name="adj2" fmla="val 4308"/>
            </a:avLst>
          </a:prstGeom>
          <a:gradFill rotWithShape="1">
            <a:gsLst>
              <a:gs pos="88000">
                <a:srgbClr val="FF0000">
                  <a:lumMod val="50000"/>
                  <a:lumOff val="5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 перевірка </a:t>
            </a:r>
            <a:r>
              <a:rPr lang="uk-UA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кандидатів на державні посади може бути розпочата з наступного дня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після скасування дії воєнного стану або стану війни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629594" y="5188017"/>
            <a:ext cx="777687" cy="215089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Выноска-облако 32"/>
          <p:cNvSpPr/>
          <p:nvPr/>
        </p:nvSpPr>
        <p:spPr bwMode="auto">
          <a:xfrm>
            <a:off x="6512027" y="4385929"/>
            <a:ext cx="5603903" cy="1907871"/>
          </a:xfrm>
          <a:prstGeom prst="cloudCallout">
            <a:avLst>
              <a:gd name="adj1" fmla="val 14440"/>
              <a:gd name="adj2" fmla="val 7002"/>
            </a:avLst>
          </a:prstGeom>
          <a:gradFill rotWithShape="1">
            <a:gsLst>
              <a:gs pos="88000">
                <a:srgbClr val="7030A0">
                  <a:lumMod val="30000"/>
                  <a:lumOff val="70000"/>
                </a:srgb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потрібно декларувати кошти, які посадовець збирав на допомогу армії чи постраждалим від війни</a:t>
            </a:r>
          </a:p>
          <a:p>
            <a:pPr algn="ctr">
              <a:spcAft>
                <a:spcPts val="600"/>
              </a:spcAft>
            </a:pPr>
            <a:r>
              <a:rPr lang="uk-UA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Кошти, отримані з 24.02.2022, які були перераховані декларанту чи члену його родини для збору на потреби армії чи осіб постраждалих від війни, не потрібно декларувати. Також не потрібно подавати повідомлення про суттєві зміни в майновому стані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7108470" y="5946626"/>
            <a:ext cx="777687" cy="215089"/>
          </a:xfrm>
          <a:prstGeom prst="roundRect">
            <a:avLst/>
          </a:prstGeom>
          <a:gradFill rotWithShape="1">
            <a:gsLst>
              <a:gs pos="0">
                <a:srgbClr val="00B0F0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15.06.2022</a:t>
            </a:r>
            <a:endParaRPr lang="ru-RU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95" y="4022861"/>
            <a:ext cx="211087" cy="2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2115</Words>
  <Application>Microsoft Office PowerPoint</Application>
  <PresentationFormat>Произвольный</PresentationFormat>
  <Paragraphs>198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Захаров Максим Борисович</cp:lastModifiedBy>
  <cp:revision>531</cp:revision>
  <dcterms:created xsi:type="dcterms:W3CDTF">2020-01-30T18:29:56Z</dcterms:created>
  <dcterms:modified xsi:type="dcterms:W3CDTF">2022-06-29T12:15:26Z</dcterms:modified>
</cp:coreProperties>
</file>