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60" r:id="rId4"/>
    <p:sldId id="287" r:id="rId5"/>
    <p:sldId id="261" r:id="rId6"/>
    <p:sldId id="297" r:id="rId7"/>
    <p:sldId id="298" r:id="rId8"/>
    <p:sldId id="299" r:id="rId9"/>
    <p:sldId id="292" r:id="rId10"/>
    <p:sldId id="300" r:id="rId11"/>
    <p:sldId id="288" r:id="rId12"/>
    <p:sldId id="302" r:id="rId13"/>
    <p:sldId id="301" r:id="rId14"/>
    <p:sldId id="289" r:id="rId15"/>
    <p:sldId id="290" r:id="rId16"/>
    <p:sldId id="267" r:id="rId17"/>
    <p:sldId id="303" r:id="rId18"/>
    <p:sldId id="304" r:id="rId19"/>
    <p:sldId id="305" r:id="rId20"/>
    <p:sldId id="271" r:id="rId21"/>
    <p:sldId id="306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93" r:id="rId30"/>
    <p:sldId id="294" r:id="rId31"/>
    <p:sldId id="28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BC013A-834C-4D29-8837-0C892DFBA0B0}">
          <p14:sldIdLst>
            <p14:sldId id="282"/>
            <p14:sldId id="260"/>
            <p14:sldId id="287"/>
            <p14:sldId id="261"/>
            <p14:sldId id="297"/>
            <p14:sldId id="298"/>
            <p14:sldId id="299"/>
            <p14:sldId id="292"/>
            <p14:sldId id="300"/>
            <p14:sldId id="288"/>
            <p14:sldId id="302"/>
            <p14:sldId id="301"/>
            <p14:sldId id="289"/>
            <p14:sldId id="290"/>
            <p14:sldId id="267"/>
            <p14:sldId id="303"/>
            <p14:sldId id="304"/>
            <p14:sldId id="305"/>
            <p14:sldId id="271"/>
            <p14:sldId id="306"/>
            <p14:sldId id="273"/>
            <p14:sldId id="274"/>
            <p14:sldId id="275"/>
            <p14:sldId id="276"/>
            <p14:sldId id="277"/>
            <p14:sldId id="279"/>
            <p14:sldId id="280"/>
            <p14:sldId id="293"/>
            <p14:sldId id="294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61E"/>
    <a:srgbClr val="F8E780"/>
    <a:srgbClr val="E0F010"/>
    <a:srgbClr val="005C2A"/>
    <a:srgbClr val="A48B2E"/>
    <a:srgbClr val="62F8FC"/>
    <a:srgbClr val="006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8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0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985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3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3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123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6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122239"/>
            <a:ext cx="2870200" cy="5653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3200" y="122239"/>
            <a:ext cx="8407400" cy="5653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0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4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6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A99D-1B5C-44EE-B2F1-D5B19A7745F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9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2238"/>
            <a:ext cx="11480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05001"/>
            <a:ext cx="9753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5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0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0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36.jpeg"/><Relationship Id="rId3" Type="http://schemas.openxmlformats.org/officeDocument/2006/relationships/image" Target="../media/image10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2.png"/><Relationship Id="rId10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10.png"/><Relationship Id="rId7" Type="http://schemas.openxmlformats.org/officeDocument/2006/relationships/image" Target="../media/image35.jpeg"/><Relationship Id="rId12" Type="http://schemas.openxmlformats.org/officeDocument/2006/relationships/image" Target="../media/image50.jpeg"/><Relationship Id="rId2" Type="http://schemas.openxmlformats.org/officeDocument/2006/relationships/image" Target="../media/image1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11" Type="http://schemas.openxmlformats.org/officeDocument/2006/relationships/image" Target="../media/image49.jpeg"/><Relationship Id="rId5" Type="http://schemas.openxmlformats.org/officeDocument/2006/relationships/image" Target="../media/image32.png"/><Relationship Id="rId15" Type="http://schemas.openxmlformats.org/officeDocument/2006/relationships/image" Target="../media/image53.jpeg"/><Relationship Id="rId10" Type="http://schemas.openxmlformats.org/officeDocument/2006/relationships/image" Target="../media/image48.png"/><Relationship Id="rId4" Type="http://schemas.openxmlformats.org/officeDocument/2006/relationships/image" Target="../media/image7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57.jpeg"/><Relationship Id="rId10" Type="http://schemas.openxmlformats.org/officeDocument/2006/relationships/image" Target="../media/image30.png"/><Relationship Id="rId4" Type="http://schemas.openxmlformats.org/officeDocument/2006/relationships/image" Target="../media/image56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0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2.png"/><Relationship Id="rId4" Type="http://schemas.openxmlformats.org/officeDocument/2006/relationships/image" Target="../media/image7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2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3.jpeg"/><Relationship Id="rId4" Type="http://schemas.openxmlformats.org/officeDocument/2006/relationships/image" Target="../media/image10.pn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0.pn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32.png"/><Relationship Id="rId10" Type="http://schemas.openxmlformats.org/officeDocument/2006/relationships/image" Target="../media/image70.jpeg"/><Relationship Id="rId4" Type="http://schemas.openxmlformats.org/officeDocument/2006/relationships/image" Target="../media/image7.jpe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6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jpeg"/><Relationship Id="rId5" Type="http://schemas.openxmlformats.org/officeDocument/2006/relationships/image" Target="../media/image85.jpe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3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5400" y="130806"/>
            <a:ext cx="4308389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Східне міжрегіональне управління ДПС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роботі з великими платниками податків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55" y="1024467"/>
            <a:ext cx="9748134" cy="39285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400"/>
              </a:spcAft>
            </a:pPr>
            <a:r>
              <a:rPr lang="uk-UA" sz="2400" b="1" dirty="0">
                <a:latin typeface="Book Antiqua" pitchFamily="18" charset="0"/>
              </a:rPr>
              <a:t>Особливості Е-декларування майна, доходів, витрат і зобов’язань фінансового характеру </a:t>
            </a:r>
            <a:r>
              <a:rPr lang="uk-UA" sz="2400" b="1" dirty="0" smtClean="0">
                <a:latin typeface="Book Antiqua" pitchFamily="18" charset="0"/>
              </a:rPr>
              <a:t>особами, уповноваженими на виконання функцій держави або місцевого самоврядування, відповідно </a:t>
            </a:r>
            <a:r>
              <a:rPr lang="uk-UA" sz="2400" b="1" dirty="0" smtClean="0">
                <a:solidFill>
                  <a:schemeClr val="bg1"/>
                </a:solidFill>
                <a:latin typeface="Book Antiqua" pitchFamily="18" charset="0"/>
              </a:rPr>
              <a:t>до </a:t>
            </a:r>
            <a:r>
              <a:rPr lang="uk-UA" sz="2400" b="1" dirty="0">
                <a:solidFill>
                  <a:schemeClr val="bg1"/>
                </a:solidFill>
                <a:latin typeface="Book Antiqua" pitchFamily="18" charset="0"/>
              </a:rPr>
              <a:t>Закону </a:t>
            </a:r>
            <a:r>
              <a:rPr lang="uk-UA" sz="2400" b="1" dirty="0" smtClean="0">
                <a:solidFill>
                  <a:schemeClr val="bg1"/>
                </a:solidFill>
                <a:latin typeface="Book Antiqua" pitchFamily="18" charset="0"/>
              </a:rPr>
              <a:t>України від </a:t>
            </a:r>
            <a:r>
              <a:rPr lang="uk-UA" sz="2400" b="1" dirty="0">
                <a:solidFill>
                  <a:schemeClr val="bg1"/>
                </a:solidFill>
                <a:latin typeface="Book Antiqua" pitchFamily="18" charset="0"/>
              </a:rPr>
              <a:t>14 жовтня 2014 року № 1700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-VІІ </a:t>
            </a:r>
            <a:r>
              <a:rPr lang="uk-UA" sz="2400" b="1" dirty="0" smtClean="0">
                <a:solidFill>
                  <a:schemeClr val="bg1"/>
                </a:solidFill>
                <a:latin typeface="Book Antiqua" pitchFamily="18" charset="0"/>
              </a:rPr>
              <a:t>«</a:t>
            </a:r>
            <a:r>
              <a:rPr lang="uk-UA" sz="2400" b="1" dirty="0">
                <a:solidFill>
                  <a:schemeClr val="bg1"/>
                </a:solidFill>
                <a:latin typeface="Book Antiqua" pitchFamily="18" charset="0"/>
              </a:rPr>
              <a:t>Про запобігання корупції</a:t>
            </a:r>
            <a:r>
              <a:rPr lang="uk-UA" sz="2400" b="1" dirty="0" smtClean="0">
                <a:solidFill>
                  <a:schemeClr val="bg1"/>
                </a:solidFill>
                <a:latin typeface="Book Antiqua" pitchFamily="18" charset="0"/>
              </a:rPr>
              <a:t>» (із змінами).</a:t>
            </a:r>
          </a:p>
          <a:p>
            <a:pPr algn="ctr">
              <a:spcAft>
                <a:spcPts val="2400"/>
              </a:spcAft>
            </a:pPr>
            <a:endParaRPr lang="uk-UA" sz="14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uk-UA" sz="2200" b="1" dirty="0" smtClean="0">
                <a:solidFill>
                  <a:srgbClr val="002060"/>
                </a:solidFill>
                <a:latin typeface="Book Antiqua" pitchFamily="18" charset="0"/>
              </a:rPr>
              <a:t>Новації в законодавстві </a:t>
            </a:r>
          </a:p>
          <a:p>
            <a:pPr algn="ctr"/>
            <a:r>
              <a:rPr lang="uk-UA" sz="2200" b="1" dirty="0" smtClean="0">
                <a:solidFill>
                  <a:srgbClr val="002060"/>
                </a:solidFill>
                <a:latin typeface="Book Antiqua" pitchFamily="18" charset="0"/>
              </a:rPr>
              <a:t>починаючи з кампанії щорічного декларування за 2021 рік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Book Antiqua" pitchFamily="18" charset="0"/>
              </a:rPr>
              <a:t>(для посадових осіб територіальних органів ДПС)</a:t>
            </a:r>
          </a:p>
        </p:txBody>
      </p:sp>
      <p:pic>
        <p:nvPicPr>
          <p:cNvPr id="2052" name="Picture 4" descr="Картинки по запросу &quot;декларування картинка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1" y="5167091"/>
            <a:ext cx="2857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130806"/>
            <a:ext cx="2132390" cy="7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97789" y="5167091"/>
            <a:ext cx="355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uk-UA" b="1" i="1" dirty="0" smtClean="0"/>
              <a:t>Сектор з питань запобігання та виявлення корупції</a:t>
            </a:r>
          </a:p>
          <a:p>
            <a:pPr algn="r"/>
            <a:r>
              <a:rPr lang="uk-UA" b="1" i="1" dirty="0" smtClean="0"/>
              <a:t>Виконуючий </a:t>
            </a:r>
            <a:r>
              <a:rPr lang="uk-UA" b="1" i="1" dirty="0" err="1" smtClean="0"/>
              <a:t>обов</a:t>
            </a:r>
            <a:r>
              <a:rPr lang="x-none"/>
              <a:t>’</a:t>
            </a:r>
            <a:r>
              <a:rPr lang="uk-UA" b="1" i="1" dirty="0" err="1" smtClean="0"/>
              <a:t>язки</a:t>
            </a:r>
            <a:r>
              <a:rPr lang="uk-UA" b="1" i="1" dirty="0" smtClean="0"/>
              <a:t> </a:t>
            </a:r>
          </a:p>
          <a:p>
            <a:pPr algn="r"/>
            <a:r>
              <a:rPr lang="uk-UA" b="1" i="1" dirty="0" smtClean="0"/>
              <a:t>завідувача сектору</a:t>
            </a:r>
            <a:endParaRPr lang="uk-UA" b="1" i="1" dirty="0" smtClean="0"/>
          </a:p>
          <a:p>
            <a:pPr algn="r"/>
            <a:r>
              <a:rPr lang="uk-UA" b="1" i="1" dirty="0" smtClean="0"/>
              <a:t>Максим Захаров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970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/>
          <p:nvPr/>
        </p:nvSpPr>
        <p:spPr bwMode="auto">
          <a:xfrm>
            <a:off x="186267" y="141469"/>
            <a:ext cx="11898641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2"/>
          <p:cNvSpPr/>
          <p:nvPr/>
        </p:nvSpPr>
        <p:spPr bwMode="auto">
          <a:xfrm>
            <a:off x="4741333" y="670453"/>
            <a:ext cx="7310623" cy="28855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декларації не округлюються відомості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щодо: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площі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об’єктів нерухомості, які відображаються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розділі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 «Об’єкти нерухомості»;</a:t>
            </a:r>
            <a:endPara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номінальної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вартості одного цінного папера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розділі 7 «Цінні папери»;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вартості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частки у статутному (складеному) капіталі товариства, підприємства, організації у грошовому та відсотковому вираженні в розділі 8 «Корпоративні права»;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кількості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криптовалюти у розділі 10 «Нематеріальні активи».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880" y="0"/>
            <a:ext cx="1087120" cy="18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Работа\максим\ДЕКЛАРУВАННЯ\2022\Презентации\1\декларация 3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670452"/>
            <a:ext cx="4445001" cy="28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2"/>
          <p:cNvSpPr/>
          <p:nvPr/>
        </p:nvSpPr>
        <p:spPr bwMode="auto">
          <a:xfrm>
            <a:off x="186266" y="3716867"/>
            <a:ext cx="11865689" cy="30310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Округлюються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(згідно з математичними правилами округлення) до 1 (одиниці)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щодо: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вартості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об’єктів декларування, які відображаються у розділі 3 «Об’єкти нерухомості», розділі 5 «Цінне рухоме майно (крім транспортних засобів)», розділі 6 «Цінне рухоме майно - транспортні засоби»; розділі 10 «Нематеріальні активи»;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грошових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показників у розділі 11 «Доходи, у тому числі подарунки», розділі 12 «Грошові активи», розділі 13 «Фінансові зобов’язання» та розділі 14 «Видатки та правочини суб’єкта декларування».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Згідно з математичними правилами округлення здійснюється до найближчого цілого числа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Якщо перша відкинута цифра менше п’яти, то попередня цифра не змінюється; якщо більше п’яти - попередня цифра збільшується на одиницю; якщо дорівнює п’яти - підходить кожне із зазначених правил.</a:t>
            </a:r>
          </a:p>
        </p:txBody>
      </p:sp>
    </p:spTree>
    <p:extLst>
      <p:ext uri="{BB962C8B-B14F-4D97-AF65-F5344CB8AC3E}">
        <p14:creationId xmlns:p14="http://schemas.microsoft.com/office/powerpoint/2010/main" val="29988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/>
          <p:nvPr/>
        </p:nvSpPr>
        <p:spPr bwMode="auto">
          <a:xfrm>
            <a:off x="186267" y="141469"/>
            <a:ext cx="11898641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2"/>
          <p:cNvSpPr/>
          <p:nvPr/>
        </p:nvSpPr>
        <p:spPr bwMode="auto">
          <a:xfrm>
            <a:off x="186267" y="670453"/>
            <a:ext cx="11865689" cy="6926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декларації певні об’єкти, правочини чи їх наслідки </a:t>
            </a: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можуть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декларуватись в декількох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розділах</a:t>
            </a:r>
            <a:endParaRPr lang="uk-UA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880" y="0"/>
            <a:ext cx="1087120" cy="18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"/>
          <p:cNvSpPr/>
          <p:nvPr/>
        </p:nvSpPr>
        <p:spPr bwMode="auto">
          <a:xfrm>
            <a:off x="186267" y="1439331"/>
            <a:ext cx="5096932" cy="32512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Так, купівля (обмін) нерухомого майна декларується в розділах 3 «Об’єкти нерухомості» та при його вартості більше    50 прожиткових мінімумів в розділі 14 «Видатки та правочини суб’єкта декларування». </a:t>
            </a:r>
          </a:p>
          <a:p>
            <a:pPr algn="just"/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власність на майно була набута у зв’язку з отриманням спадщини чи подарунку, то ще декларується дохід в розділі 11 «Доходи, у тому числі подарунки».</a:t>
            </a:r>
            <a:endParaRPr lang="uk-UA" sz="20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Работа\максим\ДЕКЛАРУВАННЯ\2022\Презентации\1\раздели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63" y="1439331"/>
            <a:ext cx="2819399" cy="32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2"/>
          <p:cNvSpPr/>
          <p:nvPr/>
        </p:nvSpPr>
        <p:spPr bwMode="auto">
          <a:xfrm>
            <a:off x="186265" y="4758266"/>
            <a:ext cx="7997597" cy="10075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Теж саме стосується транспортних засобів, нематеріальних активів, цінних паперів тільки розділ 3 «Об’єкти нерухомості» замінюється на інший відповідний розділ декларації.</a:t>
            </a:r>
          </a:p>
        </p:txBody>
      </p:sp>
      <p:sp>
        <p:nvSpPr>
          <p:cNvPr id="11" name="Прямоугольник 2"/>
          <p:cNvSpPr/>
          <p:nvPr/>
        </p:nvSpPr>
        <p:spPr bwMode="auto">
          <a:xfrm>
            <a:off x="8246532" y="1439332"/>
            <a:ext cx="3805423" cy="43264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декларуванні придбання цінного рухомого майна (крім транспортних засобів) слід зважувати на встановлений поріг декларування в 100 прожиткових мінімумів. </a:t>
            </a:r>
            <a:endParaRPr lang="uk-UA" sz="20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Придбання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таких об’єктів при вартості   &gt; 50 прожиткових мінімумів, але &lt;100 прожиткових мінімумів не передбачає їх декларування в розділі 5 «Цінне рухоме майно (крім транспортних засобів)». </a:t>
            </a:r>
            <a:endParaRPr lang="uk-UA" sz="20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інше правила зберігаються.</a:t>
            </a:r>
          </a:p>
        </p:txBody>
      </p:sp>
      <p:sp>
        <p:nvSpPr>
          <p:cNvPr id="13" name="Прямоугольник 2"/>
          <p:cNvSpPr/>
          <p:nvPr/>
        </p:nvSpPr>
        <p:spPr bwMode="auto">
          <a:xfrm>
            <a:off x="186267" y="5841999"/>
            <a:ext cx="11865688" cy="9567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Декларування корпоративних прав з часткою не менше 25% в розділі 8 передбачає також заповнення розділу 9 «Юридичні особи, трасти або інші подібні правові утворення, кінцевим бенефіціарним власником (контролером) яких є суб’єкт декларування або члени його сім’ї».</a:t>
            </a:r>
          </a:p>
        </p:txBody>
      </p:sp>
    </p:spTree>
    <p:extLst>
      <p:ext uri="{BB962C8B-B14F-4D97-AF65-F5344CB8AC3E}">
        <p14:creationId xmlns:p14="http://schemas.microsoft.com/office/powerpoint/2010/main" val="36995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/>
          <p:nvPr/>
        </p:nvSpPr>
        <p:spPr bwMode="auto">
          <a:xfrm>
            <a:off x="304800" y="141469"/>
            <a:ext cx="11780108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ЧЛЕНИ СІМ’Ї СУБ’ЄКТА ДЕКЛАРУВАННЯ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2"/>
          <p:cNvSpPr/>
          <p:nvPr/>
        </p:nvSpPr>
        <p:spPr bwMode="auto">
          <a:xfrm>
            <a:off x="304799" y="711200"/>
            <a:ext cx="11747157" cy="59537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ЧЛЕНИ СІМ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а) особа, яка перебуває у шлюбі із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суб’єктом декларування,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діти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зазначеного </a:t>
            </a:r>
          </a:p>
          <a:p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досягнення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ними повноліття – незалежно від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спільного проживання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суб’єктом;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будь-які особи, які спільно проживають, пов’язані спільним побутом,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</a:p>
          <a:p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взаємні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права та обов’язки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із суб’єктом (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крім осіб, взаємні права та обов’язки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яких не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характеру сімейних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), у тому числі особи, які спільно проживають,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перебувають у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шлюбі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Членами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сім’ї суб’єкта декларування, які не є його подружжям або дітьми, вважаються особи, що спільно проживали із суб’єктом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декларування, були пов’язані спільним побутом, мали взаємні права та обов’язки,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 на останній день звітного періоду або сукупно протягом не менше 183 днів протягом року, що передує року подання декларації (примітка до ст.46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Закону)</a:t>
            </a: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30" y="711200"/>
            <a:ext cx="2000250" cy="2667000"/>
          </a:xfrm>
          <a:prstGeom prst="rect">
            <a:avLst/>
          </a:prstGeom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468202" y="5410200"/>
            <a:ext cx="9217664" cy="10668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КОЖНИЙ БЛИЗЬКИЙ РОДИЧ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ЧЛЕНОМ СІМ’Ї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СУБ’ЄКТА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ДЕКЛАРУВАННЯ.  </a:t>
            </a:r>
          </a:p>
          <a:p>
            <a:pPr algn="ctr"/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КОЖНИЙ ЧЛЕН СІМ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’Ї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ДЕКЛАРАНТА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БЛИЗЬКИМ РОДИЧЕМ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C:\Работа\максим\ДЕКЛАРУВАННЯ\2022\Презентации\1\Уваг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098" y="5410200"/>
            <a:ext cx="2140302" cy="99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9" y="4016572"/>
            <a:ext cx="2218021" cy="10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2"/>
          <p:cNvSpPr/>
          <p:nvPr/>
        </p:nvSpPr>
        <p:spPr bwMode="auto">
          <a:xfrm>
            <a:off x="2523068" y="978693"/>
            <a:ext cx="5054600" cy="58009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Особисті </a:t>
            </a: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Прізвище, ім’я, по батькові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Дата народження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Реєстраційний номер облікової картки платника податків (раніше ІНН, зараз РНОКПП)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Реквізити паспорта громадянина України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Унікальний номер запису в Єдиному державному демографічному реєстрі (при наявності біометричного документу)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Зареєстроване місце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проживання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Дані для </a:t>
            </a:r>
            <a:r>
              <a:rPr lang="uk-UA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ідентифікації </a:t>
            </a:r>
            <a:endParaRPr lang="uk-UA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uk-UA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межами </a:t>
            </a: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 заповнюється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наявності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відповідних документів (закордонний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паспорт,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посвідка на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проживання, тощо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 про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варіанти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написання прізвища, імені, по батькові (за наявності), крім української мови, зазначені у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документах, та відомості про документ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1"/>
          <p:cNvSpPr/>
          <p:nvPr/>
        </p:nvSpPr>
        <p:spPr bwMode="auto">
          <a:xfrm>
            <a:off x="160867" y="141469"/>
            <a:ext cx="11924041" cy="7644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ІНФОРМАЦІЯ ПРО СУБ’ЄКТА ДЕКЛАРУВАННЯ ТА ЧЛЕНІВ </a:t>
            </a: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СІМ’Ї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(розділи 2.1 та 2.2 декларації)</a:t>
            </a:r>
            <a:endParaRPr lang="ru-RU" sz="22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8" y="978693"/>
            <a:ext cx="2294465" cy="3998416"/>
          </a:xfrm>
          <a:prstGeom prst="rect">
            <a:avLst/>
          </a:prstGeom>
          <a:solidFill>
            <a:srgbClr val="FFC000">
              <a:alpha val="0"/>
            </a:srgbClr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5054598"/>
            <a:ext cx="2294466" cy="171867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" name="Picture 2" descr="C:\Работа\максим\ДЕКЛАРУВАННЯ\2022\Презентации\1\Уваг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090574"/>
            <a:ext cx="1635554" cy="8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2"/>
          <p:cNvSpPr/>
          <p:nvPr/>
        </p:nvSpPr>
        <p:spPr bwMode="auto">
          <a:xfrm>
            <a:off x="7645401" y="5054599"/>
            <a:ext cx="4439507" cy="17250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uk-UA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зв’язок із суб’єктом </a:t>
            </a: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чоловік/дружина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син/донька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батько/мати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2"/>
          <p:cNvSpPr/>
          <p:nvPr/>
        </p:nvSpPr>
        <p:spPr bwMode="auto">
          <a:xfrm>
            <a:off x="7645401" y="978693"/>
            <a:ext cx="4439508" cy="39984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Місце фактичного проживання або поштова адреса, на яку суб’єкту декларування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може бути надіслано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кореспонденцію </a:t>
            </a:r>
          </a:p>
          <a:p>
            <a:r>
              <a:rPr lang="uk-UA" sz="17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(за наявністю, обирається відповідна позначка)</a:t>
            </a:r>
            <a:endParaRPr lang="ru-RU" sz="17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це адреса місця фактичного проживання</a:t>
            </a:r>
            <a:endParaRPr lang="ru-RU" sz="1600" dirty="0">
              <a:solidFill>
                <a:srgbClr val="0096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це адреса для </a:t>
            </a:r>
            <a:r>
              <a:rPr lang="uk-UA" sz="16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листування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 про місце роботи або проходження служби і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посаду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 зайняття відповідального та особливого відповідального становища,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посад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високим рівнем корупційних ризиків, належності до національних публічних діячів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3132" y="0"/>
            <a:ext cx="66886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8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/>
          <p:nvPr/>
        </p:nvSpPr>
        <p:spPr bwMode="auto">
          <a:xfrm>
            <a:off x="135467" y="141468"/>
            <a:ext cx="11932965" cy="7221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ІНФОРМАЦІЯ ПРО СУБ’ЄКТА </a:t>
            </a: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(розділ 2.1 декларації)</a:t>
            </a:r>
            <a:endParaRPr lang="ru-RU" sz="22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Прямоугольник 2"/>
          <p:cNvSpPr/>
          <p:nvPr/>
        </p:nvSpPr>
        <p:spPr bwMode="auto">
          <a:xfrm>
            <a:off x="135467" y="978694"/>
            <a:ext cx="11916489" cy="57777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445750" indent="-285750">
              <a:buFontTx/>
              <a:buChar char="-"/>
            </a:pPr>
            <a:endParaRPr lang="uk-UA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uk-UA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5750" indent="-285750">
              <a:buFontTx/>
              <a:buChar char="-"/>
            </a:pPr>
            <a:endParaRPr lang="ru-RU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220133" y="978694"/>
            <a:ext cx="11726334" cy="67230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Щодо зайняття відповідального та особливого відповідального становища,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посад з високим рівнем корупційних ризиків, належності до національних публічних діячів 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814286"/>
            <a:ext cx="2426712" cy="1704521"/>
          </a:xfrm>
          <a:prstGeom prst="rect">
            <a:avLst/>
          </a:prstGeom>
        </p:spPr>
      </p:pic>
      <p:sp>
        <p:nvSpPr>
          <p:cNvPr id="21" name="Прямоугольник 7"/>
          <p:cNvSpPr/>
          <p:nvPr/>
        </p:nvSpPr>
        <p:spPr bwMode="auto">
          <a:xfrm>
            <a:off x="220134" y="2147207"/>
            <a:ext cx="4064000" cy="44652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Належність до службових осіб, які займають відповідальне та особливо відповідальне становище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особи, посади яких належать до посад державної служби категорії “А” та “Б”; </a:t>
            </a:r>
          </a:p>
          <a:p>
            <a:pPr algn="just"/>
            <a:endParaRPr lang="uk-UA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 про те, чи належить суб’єкт декларування до службових осіб, які займають відповідальне та особливо відповідальне становище, зазначається станом на останній день звітного періоду. </a:t>
            </a:r>
          </a:p>
          <a:p>
            <a:pPr algn="just"/>
            <a:r>
              <a:rPr lang="uk-UA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Розмежування службових осіб, які займають відповідальне становище, та осіб, які займають особливо відповідальне становище, Законом не передбачено.</a:t>
            </a:r>
            <a:endParaRPr lang="uk-UA" sz="16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10"/>
          <p:cNvSpPr/>
          <p:nvPr/>
        </p:nvSpPr>
        <p:spPr bwMode="auto">
          <a:xfrm>
            <a:off x="8458200" y="3649435"/>
            <a:ext cx="3488266" cy="29630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96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Належність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національних публічних діячів відповідно до Закону України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запобігання та протидію легалізації (відмиванню) доходів, одержаних злочинним шляхом, фінансуванню тероризму та фінансуванню розповсюдження зброї масового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державні службовці, посади яких належать до категорії “А”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0"/>
          <p:cNvSpPr/>
          <p:nvPr/>
        </p:nvSpPr>
        <p:spPr bwMode="auto">
          <a:xfrm>
            <a:off x="4360332" y="2661557"/>
            <a:ext cx="3996267" cy="39509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Належність до суб'єктів декларування, які займають посади, пов'язані з високим рівнем корупційних ризиків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посади державної служби, визначені структурою державних органів, юрисдикція яких поширюється на всю територію України, у разі недоцільності утворення структурних підрозділів</a:t>
            </a:r>
          </a:p>
          <a:p>
            <a:pPr algn="r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uk-UA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Перелік   посад з високим </a:t>
            </a:r>
          </a:p>
          <a:p>
            <a:r>
              <a:rPr lang="uk-UA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та   підвищеним   рівнем          </a:t>
            </a:r>
          </a:p>
          <a:p>
            <a:pPr algn="just"/>
            <a:r>
              <a:rPr lang="uk-UA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корупційних         ризиків затверджено рішенням Національного агентства від 17.06.2016 № 2 «Про затвердження переліку посад з високим та підвищеним рівнем корупційних ризиків».</a:t>
            </a:r>
            <a:endParaRPr lang="uk-UA" sz="16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7" y="3726539"/>
            <a:ext cx="1676399" cy="618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1" y="4578347"/>
            <a:ext cx="1676399" cy="6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43933" y="59267"/>
            <a:ext cx="11883309" cy="7196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ОБ</a:t>
            </a:r>
            <a:r>
              <a:rPr lang="ru-RU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ЄКТІВ НЕРУХОМОСТІ </a:t>
            </a:r>
            <a:endParaRPr lang="uk-UA" sz="2400" b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(розділ 3 декларації)</a:t>
            </a:r>
            <a:endParaRPr lang="ru-RU" sz="22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2" y="821108"/>
            <a:ext cx="1295401" cy="1253224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97" y="821107"/>
            <a:ext cx="1308146" cy="1253225"/>
          </a:xfrm>
          <a:prstGeom prst="rect">
            <a:avLst/>
          </a:prstGeom>
          <a:solidFill>
            <a:srgbClr val="FFC000">
              <a:alpha val="75000"/>
            </a:srgbClr>
          </a:solidFill>
        </p:spPr>
      </p:pic>
      <p:sp>
        <p:nvSpPr>
          <p:cNvPr id="13" name="Прямоугольник 2"/>
          <p:cNvSpPr/>
          <p:nvPr/>
        </p:nvSpPr>
        <p:spPr bwMode="auto">
          <a:xfrm>
            <a:off x="1439334" y="821107"/>
            <a:ext cx="9279762" cy="1253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про об’єкти нерухомості, що належать суб’єкту декларування та/або членам його сім’ї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праві приватної власності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включаючи спільну власність, або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перебувають у них в оренді чи на іншому праві користування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незалежно від форми укладення правочину, внаслідок якого набуте таке право.</a:t>
            </a:r>
          </a:p>
        </p:txBody>
      </p:sp>
      <p:sp>
        <p:nvSpPr>
          <p:cNvPr id="14" name="Прямоугольник 2"/>
          <p:cNvSpPr/>
          <p:nvPr/>
        </p:nvSpPr>
        <p:spPr bwMode="auto">
          <a:xfrm>
            <a:off x="143934" y="2175771"/>
            <a:ext cx="5139265" cy="456809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ЗАЗНАЧАЄТЬСЯ ІНФОРМАЦІЯ ПРО: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об'єкта,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загальну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площу (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реєстраційний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номер (кадастровий номер для земельної ділянки),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дату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набуття права,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дату набуття права або вартість за останньою грошовою оцінкою,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місцезнаходження (країна та адреса);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особу,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якій належить об’єкт, і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нього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78" y="5870121"/>
            <a:ext cx="1701457" cy="8737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5350932" y="2175771"/>
            <a:ext cx="6676309" cy="19390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 ОБ’ЄКТІВ НЕРУХОМОСТІ: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78" y="2307577"/>
            <a:ext cx="1992298" cy="171333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 bwMode="auto">
          <a:xfrm>
            <a:off x="7368287" y="2540648"/>
            <a:ext cx="990256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квартира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8399498" y="2540648"/>
            <a:ext cx="1836922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житловий будинок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0305282" y="2540648"/>
            <a:ext cx="1630175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дачний будинок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7863415" y="3689708"/>
            <a:ext cx="2083244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кімната в гуртожитку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689366" y="3312424"/>
            <a:ext cx="154905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номер в готелі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7467347" y="2911587"/>
            <a:ext cx="1885124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земельна ділянка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9523557" y="2908922"/>
            <a:ext cx="2411900" cy="75192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нежитлова нерухомість (гараж, офіс, склад тощо)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9999808" y="3689708"/>
            <a:ext cx="154905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інше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365578" y="4192693"/>
            <a:ext cx="6676310" cy="16039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зазначенні вартості майна необхідно обрати позначку: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це вартість на дату набуття права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це вартість за останньою грошовою оцінкою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Обрання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однієї з позначок є обов’язковим.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67" y="4687030"/>
            <a:ext cx="1284390" cy="86662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7135586" y="5870121"/>
            <a:ext cx="4891657" cy="8737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Об’єкти нерухомості декларуються незалежно від їх вартості</a:t>
            </a:r>
            <a:endParaRPr lang="uk-UA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637867" y="4411134"/>
            <a:ext cx="5389374" cy="1295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080000" algn="just"/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Окрім права власності на об’єкт незавершеного будівництва необхідно зазначити права на земельну ділянку, на якій розташований такий об’єкт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3933" y="59267"/>
            <a:ext cx="11883309" cy="7196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ОБ</a:t>
            </a:r>
            <a:r>
              <a:rPr lang="ru-RU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ЄКТІВ НЕЗАВЕРШЕНОГО БУДІВНИЦТВА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(розділ 4 декларації)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3262" y="0"/>
            <a:ext cx="8987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2"/>
          <p:cNvSpPr/>
          <p:nvPr/>
        </p:nvSpPr>
        <p:spPr bwMode="auto">
          <a:xfrm>
            <a:off x="1363134" y="821108"/>
            <a:ext cx="9541933" cy="10500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про об’єкти незавершеного будівництва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зокрема об’єкти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прийняті в експлуатацію або право власності на які не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зареєстроване в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установленому законом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порядку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"/>
          <p:cNvSpPr/>
          <p:nvPr/>
        </p:nvSpPr>
        <p:spPr bwMode="auto">
          <a:xfrm>
            <a:off x="143936" y="1974320"/>
            <a:ext cx="6417731" cy="47526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ПІДСТАВИ </a:t>
            </a:r>
            <a:r>
              <a:rPr lang="uk-UA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>
              <a:spcAft>
                <a:spcPts val="600"/>
              </a:spcAft>
            </a:pP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ДЕКЛАРУВАННЯ</a:t>
            </a:r>
          </a:p>
          <a:p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Обирається відповідна позначка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належать </a:t>
            </a:r>
            <a:r>
              <a:rPr lang="uk-UA" sz="1900" b="1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суб’єкту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900" dirty="0" smtClean="0">
              <a:solidFill>
                <a:srgbClr val="0096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декларування   або  членам  його </a:t>
            </a:r>
          </a:p>
          <a:p>
            <a:pPr algn="just"/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сім’ї 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на праві власності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відповідно </a:t>
            </a:r>
          </a:p>
          <a:p>
            <a:pPr algn="just"/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до Цивільного кодексу України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Wingdings" panose="05000000000000000000" pitchFamily="2" charset="2"/>
              <a:buChar char="q"/>
            </a:pP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розташовані </a:t>
            </a:r>
            <a:r>
              <a:rPr lang="uk-UA" sz="1900" b="1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на земельних ділянках, </a:t>
            </a:r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що належать </a:t>
            </a:r>
            <a:r>
              <a:rPr lang="uk-UA" sz="1900" b="1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суб’єкту </a:t>
            </a:r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декларування </a:t>
            </a:r>
            <a:r>
              <a:rPr lang="uk-UA" sz="1900" b="1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або членам його сім’ї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 на праві приватної власності, включаючи спільну власність, або передані їм в оренду чи на іншому праві користування, незалежно від правових підстав набуття такого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повністю  або частково побудовані  з  матеріалів чи за</a:t>
            </a:r>
          </a:p>
          <a:p>
            <a:pPr algn="just"/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кошти 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суб’єкта декларування або членів його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мають   інший  зв’язок  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із  суб’єктом  декларування  чи</a:t>
            </a:r>
          </a:p>
          <a:p>
            <a:pPr algn="just"/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членом 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7" y="5774267"/>
            <a:ext cx="1625600" cy="9526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6637867" y="1974321"/>
            <a:ext cx="5392293" cy="23763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720000" algn="ctr">
              <a:spcAft>
                <a:spcPts val="600"/>
              </a:spcAft>
            </a:pP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ОБ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ЄКТУ НЕЗАВЕРШЕНОГО БУДІВНИЦТВА</a:t>
            </a:r>
          </a:p>
          <a:p>
            <a:pPr marL="1440000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Обирається відповідна позначка:</a:t>
            </a:r>
          </a:p>
          <a:p>
            <a:pPr marL="1188000" lvl="0" indent="-342900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об’єкт 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незавершеного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88000" lvl="0" indent="-342900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, не прийнятий в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188000" indent="-342900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 право  власності  на  який  не </a:t>
            </a:r>
          </a:p>
          <a:p>
            <a:pPr marL="845100"/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зареєстроване 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в установленому </a:t>
            </a:r>
            <a:r>
              <a:rPr lang="uk-UA" sz="19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порядку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339666" y="5774267"/>
            <a:ext cx="3687577" cy="9695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об’єкта незавершеного будівництва не зазначається</a:t>
            </a:r>
            <a:endParaRPr lang="uk-UA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821106"/>
            <a:ext cx="1219198" cy="1050027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67" y="821107"/>
            <a:ext cx="1122176" cy="1050026"/>
          </a:xfrm>
          <a:prstGeom prst="rect">
            <a:avLst/>
          </a:prstGeom>
          <a:solidFill>
            <a:srgbClr val="FFC000">
              <a:alpha val="75000"/>
            </a:srgbClr>
          </a:solidFill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48" y="4506986"/>
            <a:ext cx="1031187" cy="6957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72" y="1974320"/>
            <a:ext cx="3475518" cy="19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143936" y="2113007"/>
            <a:ext cx="11883306" cy="4596254"/>
          </a:xfrm>
          <a:prstGeom prst="rect">
            <a:avLst/>
          </a:prstGeom>
          <a:gradFill flip="none" rotWithShape="1">
            <a:gsLst>
              <a:gs pos="10000">
                <a:schemeClr val="accent2">
                  <a:lumMod val="5000"/>
                  <a:lumOff val="95000"/>
                </a:schemeClr>
              </a:gs>
              <a:gs pos="25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 ЦІННОГО МАЙНА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3933" y="59267"/>
            <a:ext cx="11883309" cy="7196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ЦІННОГО РУХОМОГО МАЙНА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(КРІМ ТРАНСПОРТНИХ ЗАСОБІВ) 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(розділ 5 декларації)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3262" y="0"/>
            <a:ext cx="8987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2"/>
          <p:cNvSpPr/>
          <p:nvPr/>
        </p:nvSpPr>
        <p:spPr bwMode="auto">
          <a:xfrm>
            <a:off x="1363134" y="821108"/>
            <a:ext cx="9541933" cy="12447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про цінне рухоме майно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належить суб’єкту декларування та/або членам його сім’ї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праві приватної власності, у тому числі спільної власності, або перебуває в їх володінні або користуванні незалежно від форми правочину, внаслідок якого набуте таке право.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821106"/>
            <a:ext cx="1219198" cy="1244761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67" y="821107"/>
            <a:ext cx="1122176" cy="1244760"/>
          </a:xfrm>
          <a:prstGeom prst="rect">
            <a:avLst/>
          </a:prstGeom>
          <a:solidFill>
            <a:srgbClr val="FFC000">
              <a:alpha val="75000"/>
            </a:srgbClr>
          </a:solidFill>
        </p:spPr>
      </p:pic>
      <p:sp>
        <p:nvSpPr>
          <p:cNvPr id="16" name="Скругленный прямоугольник 15"/>
          <p:cNvSpPr/>
          <p:nvPr/>
        </p:nvSpPr>
        <p:spPr bwMode="auto">
          <a:xfrm>
            <a:off x="293651" y="2623752"/>
            <a:ext cx="2412655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антикварні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вироби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911359" y="5741376"/>
            <a:ext cx="1405122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годинники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000617" y="4334593"/>
            <a:ext cx="998722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зброя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7615504" y="2623752"/>
            <a:ext cx="998722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ікони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73395" y="5741376"/>
            <a:ext cx="2914092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предмети інтер’єру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8021558" y="3630649"/>
            <a:ext cx="2612007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музичні інструменти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84802" y="6180389"/>
            <a:ext cx="5549298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обладнання для відновлювальної енергетики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487945" y="5741376"/>
            <a:ext cx="1113192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одяг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421633" y="4945428"/>
            <a:ext cx="5333295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персональні або домашні електронні пристрої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10673633" y="3109187"/>
            <a:ext cx="998722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посуд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7803847" y="3109187"/>
            <a:ext cx="2645789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спортивний інвентар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9113682" y="2623752"/>
            <a:ext cx="1071465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36877" y="3603786"/>
            <a:ext cx="1235183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7774900" y="4222667"/>
            <a:ext cx="2463284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твори мистецтва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10467433" y="4222667"/>
            <a:ext cx="998722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421633" y="5450106"/>
            <a:ext cx="5499434" cy="11962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440000" algn="just"/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Встановлено мінімальний поріг декларування для даного виду майна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прожиткових мінімумів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2021 році складає 227 000 грн.)</a:t>
            </a:r>
            <a:endParaRPr lang="uk-UA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Работа\максим\ДЕКЛАРУВАННЯ\2022\Презентации\1\папуг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37" y="3191625"/>
            <a:ext cx="1428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01" y="2445220"/>
            <a:ext cx="4536212" cy="23850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20" y="3557654"/>
            <a:ext cx="2053590" cy="13683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88" y="3810649"/>
            <a:ext cx="1399032" cy="1928527"/>
          </a:xfrm>
          <a:prstGeom prst="rect">
            <a:avLst/>
          </a:prstGeom>
        </p:spPr>
      </p:pic>
      <p:pic>
        <p:nvPicPr>
          <p:cNvPr id="1026" name="Picture 2" descr="C:\Работа\максим\ДЕКЛАРУВАННЯ\2022\Презентации\1\годинник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18" y="4688106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та\максим\ДЕКЛАРУВАННЯ\2022\Презентации\1\збро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55" y="3665043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06" y="4598859"/>
            <a:ext cx="2032082" cy="1045845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 bwMode="auto">
          <a:xfrm>
            <a:off x="293651" y="5069106"/>
            <a:ext cx="2343280" cy="36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ювелірні вироби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5545668"/>
            <a:ext cx="1301447" cy="10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43933" y="59267"/>
            <a:ext cx="11883309" cy="7196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ТРАНСПОРТНИХ ЗАСОБІВ </a:t>
            </a:r>
            <a:endParaRPr lang="uk-UA" sz="2400" b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6 декларації)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2" y="821108"/>
            <a:ext cx="1295401" cy="1253224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97" y="821107"/>
            <a:ext cx="1308146" cy="1253225"/>
          </a:xfrm>
          <a:prstGeom prst="rect">
            <a:avLst/>
          </a:prstGeom>
          <a:solidFill>
            <a:srgbClr val="FFC000">
              <a:alpha val="75000"/>
            </a:srgbClr>
          </a:solidFill>
        </p:spPr>
      </p:pic>
      <p:sp>
        <p:nvSpPr>
          <p:cNvPr id="13" name="Прямоугольник 2"/>
          <p:cNvSpPr/>
          <p:nvPr/>
        </p:nvSpPr>
        <p:spPr bwMode="auto">
          <a:xfrm>
            <a:off x="1439334" y="821107"/>
            <a:ext cx="9279762" cy="12532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про транспортні засоби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інші самохідні машини і механізми,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належать суб’єкту декларування та/або членам його сім’ї на праві приватної власності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у тому числі спільної власності, або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перебувають у їх володінні або користуванні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незалежно від форми правочину, внаслідок якого набуте таке право.</a:t>
            </a:r>
          </a:p>
        </p:txBody>
      </p:sp>
      <p:sp>
        <p:nvSpPr>
          <p:cNvPr id="14" name="Прямоугольник 2"/>
          <p:cNvSpPr/>
          <p:nvPr/>
        </p:nvSpPr>
        <p:spPr bwMode="auto">
          <a:xfrm>
            <a:off x="143932" y="3441370"/>
            <a:ext cx="5139265" cy="33023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40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endParaRPr lang="uk-UA" sz="1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інформація про: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об'єкта,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ідентифікаційний номер (VIN-код, номер шасі) (за наявності),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марку, </a:t>
            </a: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рік випуску, 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дату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набуття права,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дату набуття права або вартість за останньою грошовою оцінкою,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особу,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якій належить об’єкт, і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нього</a:t>
            </a:r>
            <a:endParaRPr lang="ru-RU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76" y="6053664"/>
            <a:ext cx="1701457" cy="6902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5350931" y="2144232"/>
            <a:ext cx="6676309" cy="25126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 ТРАНСПОРТНИХ ЗАСОБІВ: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7368287" y="2540648"/>
            <a:ext cx="2055113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втомобіль легковий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816347" y="4187037"/>
            <a:ext cx="1236386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трицикл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9523558" y="2540648"/>
            <a:ext cx="2411900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втомобіль вантажний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992370" y="3702107"/>
            <a:ext cx="1195918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мотоцикл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513067" y="3318132"/>
            <a:ext cx="154905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напівпричіп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816347" y="3695399"/>
            <a:ext cx="99654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автобус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992370" y="2929306"/>
            <a:ext cx="3341790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ільськогосподарська техніка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9744206" y="4176812"/>
            <a:ext cx="154905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інше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365578" y="4761053"/>
            <a:ext cx="6676310" cy="12259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зазначенні вартості майна необхідно обрати позначку: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це вартість на дату набуття права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це вартість за останньою грошовою оцінкою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Обрання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однієї з позначок є обов’язковим.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68" y="5075775"/>
            <a:ext cx="1284390" cy="86662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7180623" y="6053664"/>
            <a:ext cx="4846619" cy="6902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Транспортні засоби декларуються незалежно від їх вартості</a:t>
            </a:r>
            <a:endParaRPr lang="uk-UA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052890" y="3322636"/>
            <a:ext cx="99654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причіп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8600691" y="3689708"/>
            <a:ext cx="92286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мопед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680157" y="4187037"/>
            <a:ext cx="1236386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квадроцикл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9381615" y="3299224"/>
            <a:ext cx="154905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одний засіб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9744206" y="3695399"/>
            <a:ext cx="1982127" cy="3312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повітряний засіб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6" y="2144232"/>
            <a:ext cx="1267968" cy="109089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87" y="2726286"/>
            <a:ext cx="1510589" cy="7838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1" y="2421210"/>
            <a:ext cx="1402276" cy="108895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1" y="2144232"/>
            <a:ext cx="1242005" cy="6488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2417242"/>
            <a:ext cx="1024128" cy="1024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07" y="2144232"/>
            <a:ext cx="835343" cy="9744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51" y="2144232"/>
            <a:ext cx="1013651" cy="1013651"/>
          </a:xfrm>
          <a:prstGeom prst="rect">
            <a:avLst/>
          </a:prstGeom>
        </p:spPr>
      </p:pic>
      <p:pic>
        <p:nvPicPr>
          <p:cNvPr id="2050" name="Picture 2" descr="Городских автобусов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37" y="2929306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9" y="2144880"/>
            <a:ext cx="2046787" cy="48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2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8136195" y="4690533"/>
            <a:ext cx="3924000" cy="2048933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здійснення </a:t>
            </a:r>
          </a:p>
          <a:p>
            <a:pPr algn="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прямого вирішального</a:t>
            </a:r>
          </a:p>
          <a:p>
            <a:pPr algn="r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пливу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  діяльність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безпосереднє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фізичною особою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часткою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розмірі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менше 25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% статутного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прав голосу юридичної особи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52401" y="3014133"/>
            <a:ext cx="3960000" cy="2664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 цінних паперів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8534" y="96671"/>
            <a:ext cx="11907794" cy="70521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ЦІННИХ ПАПЕРІВ, КОРПОРАТИВНИХ ПРАВ, </a:t>
            </a:r>
            <a:endParaRPr lang="uk-UA" sz="2400" b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БЕНЕФІЦІАРНОЇ ВЛАСНОСТІ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162298" y="4690533"/>
            <a:ext cx="3924000" cy="2048932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620000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метою   запобігання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конфлікту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інтересів  у </a:t>
            </a: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зв’язку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наявністю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особи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корпоративних прав у ст. 36 Закону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передбачено обов’язок передання в управління корпоративних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про що зазначається в декларації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52402" y="1290400"/>
            <a:ext cx="3959999" cy="1655999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108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відомості про цінні 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папери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у тому числі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акції, облігації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чеки, сертифікати,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векселі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належать суб’єкту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та/або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членам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його сім’ї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136196" y="1285375"/>
            <a:ext cx="3924000" cy="2016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108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Зазначаються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 про 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юридичних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трасти або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інші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подібні правові утворення,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кінцевим бенефіціарним </a:t>
            </a:r>
          </a:p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власником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контролером)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яких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 декларування </a:t>
            </a:r>
          </a:p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члени його сім’ї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158196" y="1285375"/>
            <a:ext cx="3928102" cy="1161492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108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 про 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корпоративні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належать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суб’єкту декларування 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та/або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членам його сім’ї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363696" y="3318965"/>
            <a:ext cx="804333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кції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907663" y="3632224"/>
            <a:ext cx="2133601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оргові цінні папери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229011" y="3318965"/>
            <a:ext cx="804333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763729" y="3996277"/>
            <a:ext cx="2277535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нвестиційні сертифікати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055829" y="4326478"/>
            <a:ext cx="1985435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потечні цінні папери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252432" y="4622805"/>
            <a:ext cx="3086100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 цінні папери (деривативи)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252426" y="4969938"/>
            <a:ext cx="3814237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приватизаційні цінні папери (ваучери тощо)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52432" y="5291672"/>
            <a:ext cx="2882899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товаророзпорядчі цінні папери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3236931" y="5300140"/>
            <a:ext cx="804333" cy="26246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48534" y="5752250"/>
            <a:ext cx="3963867" cy="987215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0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Вказується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номінальна вартість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цінного паперу, а не ціна придбання</a:t>
            </a:r>
          </a:p>
        </p:txBody>
      </p:sp>
      <p:pic>
        <p:nvPicPr>
          <p:cNvPr id="33" name="Рисунок 3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2" y="5822450"/>
            <a:ext cx="1310015" cy="774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1" y="3350625"/>
            <a:ext cx="1441449" cy="1179042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 bwMode="auto">
          <a:xfrm>
            <a:off x="4158196" y="3996277"/>
            <a:ext cx="3924000" cy="63836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частка      у      відсотках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езалежно    від    фактичного    внеску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158196" y="2517745"/>
            <a:ext cx="3924000" cy="1422401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Зазначається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повний розмір 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частки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статутному капіталі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грошовому виражені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незалежно від фактичного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внеску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повністю, частково</a:t>
            </a: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чи фактично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сплачено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09" y="3632225"/>
            <a:ext cx="1297524" cy="741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68" y="1817835"/>
            <a:ext cx="881063" cy="866098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21" name="Рисунок 2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92" y="1817835"/>
            <a:ext cx="882000" cy="86609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1" name="Прямоугольник 40"/>
          <p:cNvSpPr/>
          <p:nvPr/>
        </p:nvSpPr>
        <p:spPr bwMode="auto">
          <a:xfrm>
            <a:off x="8136195" y="3350625"/>
            <a:ext cx="3924000" cy="1284012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Кінцевий бенефіціарний власник (контролер)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це будь-яка фізична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здійснює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вирішальний вплив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(контроль)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діяльність особи 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28" y="4754038"/>
            <a:ext cx="1388803" cy="82973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 bwMode="auto">
          <a:xfrm>
            <a:off x="152961" y="863599"/>
            <a:ext cx="3959439" cy="360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7 </a:t>
            </a:r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декларації)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158197" y="863598"/>
            <a:ext cx="3928102" cy="360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</a:t>
            </a:r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8 </a:t>
            </a:r>
            <a:r>
              <a:rPr lang="uk-UA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декларації</a:t>
            </a:r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136195" y="874264"/>
            <a:ext cx="3925129" cy="360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</a:t>
            </a:r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9 декларації)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76680" y="0"/>
            <a:ext cx="900539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Работа\максим\ДЕКЛАРУВАННЯ\2022\Презентации\1\Уваг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09" y="4711017"/>
            <a:ext cx="1492862" cy="5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55599" y="723418"/>
            <a:ext cx="11663405" cy="59204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0000" algn="just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України «Про запобігання корупції» від 14 жовтня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року №1700-VІІ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(із змінами)</a:t>
            </a:r>
          </a:p>
          <a:p>
            <a:pPr marL="360000" algn="just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(далі – Закон)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встановлює норми фінансового контролю стосовно осіб,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уповноважених на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spcAft>
                <a:spcPts val="120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виконання функцій держави або місцевого самоврядування, які зокрема визначають: </a:t>
            </a:r>
          </a:p>
          <a:p>
            <a:pPr marL="4680000" indent="-36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 осіб, які є суб’єктами фінансового контролю – суб’єктами </a:t>
            </a:r>
          </a:p>
          <a:p>
            <a:pPr indent="457200" algn="just">
              <a:spcAft>
                <a:spcPts val="600"/>
              </a:spcAft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  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декларування</a:t>
            </a:r>
          </a:p>
          <a:p>
            <a:pPr marL="4320000"/>
            <a:r>
              <a:rPr lang="uk-UA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Суб’єктами декларування </a:t>
            </a:r>
            <a:r>
              <a:rPr lang="uk-UA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абзацу 15 статті 1 </a:t>
            </a:r>
          </a:p>
          <a:p>
            <a:pPr marL="4320000"/>
            <a:r>
              <a:rPr lang="uk-UA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підпункту “в” пункту 1 частини 1 статті </a:t>
            </a: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Закону </a:t>
            </a:r>
          </a:p>
          <a:p>
            <a:pPr marL="4320000">
              <a:spcAft>
                <a:spcPts val="60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державні службовці</a:t>
            </a:r>
          </a:p>
          <a:p>
            <a:pPr marL="4680000" indent="-36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вчинення суб’єктами декларування певних дій, а саме: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0" algn="just"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подання декларацій;</a:t>
            </a:r>
          </a:p>
          <a:p>
            <a:pPr marL="4320000" algn="just"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подання повідомлень про суттєві зміни в майновому стані декларанта;</a:t>
            </a:r>
          </a:p>
          <a:p>
            <a:pPr marL="4320000" algn="just"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подання повідомлень про відкриття суб’єктом декларування або членом </a:t>
            </a:r>
          </a:p>
          <a:p>
            <a:pPr marL="4320000" algn="just"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його сім’ї валютного рахунка в установі банку-нерезидента.</a:t>
            </a:r>
          </a:p>
          <a:p>
            <a:pPr marL="4680000" indent="-36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підстави, строки подання декларацій та повідомлень</a:t>
            </a:r>
          </a:p>
          <a:p>
            <a:pPr marL="4680000" indent="-36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та обсяги інформації в деклараціях та повідомленнях:</a:t>
            </a:r>
          </a:p>
          <a:p>
            <a:pPr marL="4320000" algn="just"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щодо </a:t>
            </a:r>
            <a:r>
              <a:rPr lang="uk-UA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суб’єкта декларування та членів його сім’ї;</a:t>
            </a:r>
            <a:endParaRPr lang="ru-RU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0" algn="just">
              <a:spcAft>
                <a:spcPts val="600"/>
              </a:spcAft>
              <a:buFontTx/>
              <a:buChar char="-"/>
            </a:pP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uk-UA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майно, </a:t>
            </a: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доходи, активи, зобов’язання </a:t>
            </a:r>
            <a:r>
              <a:rPr lang="uk-UA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витрати;</a:t>
            </a:r>
          </a:p>
          <a:p>
            <a:pPr marL="4320000" algn="just">
              <a:spcAft>
                <a:spcPts val="600"/>
              </a:spcAft>
              <a:buFontTx/>
              <a:buChar char="-"/>
            </a:pPr>
            <a:r>
              <a:rPr lang="uk-UA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тощо</a:t>
            </a:r>
            <a:endParaRPr lang="ru-RU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55599" y="81022"/>
            <a:ext cx="11663405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ЗАГАЛЬНА ІНФОРМАЦІЯ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4514" y="0"/>
            <a:ext cx="1187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lh3.googleusercontent.com/proxy/-hwQhgVGMsy9CRtqPcafJ45Q9Im1QKLvliUaVE49ynC2TTZT444HIjDEW5HLEQy5JdqI9hwzaHrSDEyVQ80i9cTj7lVgOMxV1b8sZZR8gq9sGgFG4ab7HORruQ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133" y="2068733"/>
            <a:ext cx="3752335" cy="375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05" y="2276068"/>
            <a:ext cx="1052981" cy="10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43933" y="59267"/>
            <a:ext cx="11883309" cy="7196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НЕМАТЕРІАЛЬНИХ АКТИВІВ </a:t>
            </a:r>
            <a:endParaRPr lang="uk-UA" sz="2400" b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10 декларації)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143932" y="846667"/>
            <a:ext cx="11883311" cy="1227665"/>
            <a:chOff x="143932" y="846667"/>
            <a:chExt cx="11883311" cy="1227665"/>
          </a:xfrm>
        </p:grpSpPr>
        <p:pic>
          <p:nvPicPr>
            <p:cNvPr id="10" name="Рисунок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2" y="846668"/>
              <a:ext cx="1295401" cy="122766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</p:spPr>
        </p:pic>
        <p:pic>
          <p:nvPicPr>
            <p:cNvPr id="11" name="Рисунок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9097" y="846667"/>
              <a:ext cx="1308146" cy="1227665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</p:spPr>
        </p:pic>
        <p:sp>
          <p:nvSpPr>
            <p:cNvPr id="13" name="Прямоугольник 2"/>
            <p:cNvSpPr/>
            <p:nvPr/>
          </p:nvSpPr>
          <p:spPr bwMode="auto">
            <a:xfrm>
              <a:off x="1439334" y="846667"/>
              <a:ext cx="9279762" cy="1227665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68000">
                  <a:schemeClr val="accent2">
                    <a:lumMod val="10000"/>
                    <a:lumOff val="90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Зазначаються відомості про нематеріальні активи</a:t>
              </a: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, що належать суб’єкту декларування та/або членам його сім’ї, у тому числі об’єкти інтелектуальної власності, що можуть бути оцінені в грошовому еквіваленті, </a:t>
              </a:r>
              <a:r>
                <a:rPr lang="uk-UA" sz="20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криптовалюти</a:t>
              </a:r>
              <a:endPara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 bwMode="auto">
          <a:xfrm>
            <a:off x="143932" y="2175771"/>
            <a:ext cx="7145867" cy="32090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нематеріальними активами слід розуміти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об’єкти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права інтелектуальної власності, що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можуть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бути оцінені в грошовому еквіваленті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Такі об’єкти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слід відобразити в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декларації, навіть    якщо    така    грошова    оцінка    не    проводилася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88380" y="3136237"/>
            <a:ext cx="1616964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авторське право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716867" y="3136237"/>
            <a:ext cx="949869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855106" y="3136237"/>
            <a:ext cx="1818105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торгівельна марка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715933" y="3908192"/>
            <a:ext cx="2001868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 зразок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5595574" y="4303017"/>
            <a:ext cx="1583927" cy="331199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 модель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88380" y="3527003"/>
            <a:ext cx="3441514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 (фірмове) найменування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04284" y="3908192"/>
            <a:ext cx="2470100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для товарів і послуг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04284" y="4657154"/>
            <a:ext cx="1549057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інше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43934" y="5486401"/>
            <a:ext cx="7145866" cy="12422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180000" bIns="3600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зазначенні вартості майна необхідно обрати позначку: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це вартість на дату набуття права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це вартість за останньою грошовою оцінкою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Обрання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однієї з позначок є обов’язковим.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0" y="5831614"/>
            <a:ext cx="1682753" cy="86662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7368287" y="5486401"/>
            <a:ext cx="4658956" cy="12574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Нематеріальні активи </a:t>
            </a:r>
          </a:p>
          <a:p>
            <a:pPr algn="r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декларуються незалежно </a:t>
            </a:r>
          </a:p>
          <a:p>
            <a:pPr algn="r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їх вартості</a:t>
            </a:r>
            <a:endParaRPr lang="uk-UA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47" y="5572770"/>
            <a:ext cx="1651254" cy="11155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7" y="2175610"/>
            <a:ext cx="3953933" cy="1682593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 bwMode="auto">
          <a:xfrm>
            <a:off x="3673211" y="3527003"/>
            <a:ext cx="1322589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рослин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196678" y="4303017"/>
            <a:ext cx="5357286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використання надр чи інших природних ресурсів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782963" y="3922367"/>
            <a:ext cx="1410079" cy="331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доменне ім’я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риптовалюта в России: законодательное недорегулир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9" y="2175610"/>
            <a:ext cx="3238841" cy="16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 bwMode="auto">
          <a:xfrm>
            <a:off x="7368285" y="3922368"/>
            <a:ext cx="4658956" cy="1462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Окремий підрозділ «КРИПТОВАЛЮТА»</a:t>
            </a:r>
          </a:p>
          <a:p>
            <a:pPr algn="just"/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що ідентифікують криптовалюту та особу, якій вона належить, а також про кількість криптовалюти, дату набуття та її вартість зазначаються обов’язково</a:t>
            </a:r>
          </a:p>
        </p:txBody>
      </p:sp>
    </p:spTree>
    <p:extLst>
      <p:ext uri="{BB962C8B-B14F-4D97-AF65-F5344CB8AC3E}">
        <p14:creationId xmlns:p14="http://schemas.microsoft.com/office/powerpoint/2010/main" val="30849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7755467" y="6187557"/>
            <a:ext cx="4266259" cy="5496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Спадщина, подарунок, вартість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яких </a:t>
            </a:r>
          </a:p>
          <a:p>
            <a:pPr algn="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визначена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цьому розділі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6267" y="141469"/>
            <a:ext cx="11824501" cy="6374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ДОХОДІВ </a:t>
            </a:r>
            <a:endParaRPr lang="uk-UA" sz="2400" b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11 декларації)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0" y="4781450"/>
            <a:ext cx="1036914" cy="549673"/>
          </a:xfrm>
          <a:prstGeom prst="rect">
            <a:avLst/>
          </a:prstGeom>
        </p:spPr>
      </p:pic>
      <p:sp>
        <p:nvSpPr>
          <p:cNvPr id="16" name="Прямоугольник 2"/>
          <p:cNvSpPr/>
          <p:nvPr/>
        </p:nvSpPr>
        <p:spPr bwMode="auto">
          <a:xfrm>
            <a:off x="1464734" y="851694"/>
            <a:ext cx="9404339" cy="6045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про доходи суб’єкта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та/або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членів його сім’ї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Містить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інформацію про джерело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доходу, його вид та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(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вартість).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010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186267" y="4064000"/>
            <a:ext cx="6805875" cy="20521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Доходи декларуються незалежно від їх розміру (від 1 грн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ВИКЛЮЧЕННЯ! </a:t>
            </a:r>
            <a:r>
              <a:rPr lang="uk-UA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Встановлено мінімальний поріг декларування </a:t>
            </a:r>
            <a:endParaRPr lang="uk-UA" sz="1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подарунків в </a:t>
            </a:r>
            <a:r>
              <a:rPr lang="uk-UA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прожиткових мінімумів для </a:t>
            </a:r>
            <a:r>
              <a:rPr lang="uk-UA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працездатних </a:t>
            </a:r>
          </a:p>
          <a:p>
            <a:r>
              <a:rPr lang="uk-UA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uk-UA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встановлених </a:t>
            </a:r>
            <a:r>
              <a:rPr lang="uk-UA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uk-UA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січня звітного </a:t>
            </a:r>
            <a:r>
              <a:rPr lang="uk-UA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uk-UA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2021 році </a:t>
            </a:r>
            <a:r>
              <a:rPr lang="uk-UA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11 350 грн.)</a:t>
            </a:r>
            <a:endParaRPr lang="ru-RU"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i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i="1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грошовій </a:t>
            </a:r>
            <a:r>
              <a:rPr lang="uk-UA" sz="1600" i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формі </a:t>
            </a:r>
            <a:r>
              <a:rPr lang="uk-UA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розмір отриманих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подарунків від однієї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особи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(групи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осіб) сукупно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протягом року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перевищує поріг декларування 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i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i="1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негрошовій </a:t>
            </a:r>
            <a:r>
              <a:rPr lang="uk-UA" sz="1600" i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uk-UA" sz="1600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одного подарунку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перевищує поріг </a:t>
            </a:r>
          </a:p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декларування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97226" y="1524001"/>
            <a:ext cx="11824501" cy="2463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180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                                      ДОХОДІВ</a:t>
            </a:r>
          </a:p>
          <a:p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10" y="1668034"/>
            <a:ext cx="2288133" cy="1962795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4" name="Скругленный прямоугольник 23"/>
          <p:cNvSpPr/>
          <p:nvPr/>
        </p:nvSpPr>
        <p:spPr bwMode="auto">
          <a:xfrm>
            <a:off x="229804" y="1899819"/>
            <a:ext cx="4340471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заробітна плата отримана за основним місцем роботи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40362" y="3371629"/>
            <a:ext cx="3305447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дохід від відчуження нерухомого майна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067162" y="1899819"/>
            <a:ext cx="2781227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дохід від надання майна в оренду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8900997" y="2778968"/>
            <a:ext cx="1564534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страхові виплати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40362" y="2778968"/>
            <a:ext cx="3943354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дохід від зайняття підприємницькою діяльністю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29804" y="3669225"/>
            <a:ext cx="6556647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дохід від відчуження рухомого майна (крім цінних паперів та корпоративних прав)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9867847" y="1896234"/>
            <a:ext cx="1001227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дивіденди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240362" y="3064400"/>
            <a:ext cx="4556912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дохід від зайняття незалежною професійною діяльністю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3825810" y="2198250"/>
            <a:ext cx="715812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пенсія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851694"/>
            <a:ext cx="1278467" cy="1010973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74" y="851694"/>
            <a:ext cx="1163614" cy="1010973"/>
          </a:xfrm>
          <a:prstGeom prst="rect">
            <a:avLst/>
          </a:prstGeom>
          <a:solidFill>
            <a:srgbClr val="FFC000">
              <a:alpha val="75000"/>
            </a:srgbClr>
          </a:solidFill>
        </p:spPr>
      </p:pic>
      <p:sp>
        <p:nvSpPr>
          <p:cNvPr id="35" name="Скругленный прямоугольник 34"/>
          <p:cNvSpPr/>
          <p:nvPr/>
        </p:nvSpPr>
        <p:spPr bwMode="auto">
          <a:xfrm>
            <a:off x="229804" y="2198250"/>
            <a:ext cx="3476872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заробітна плата отримана за сумісництвом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40362" y="2497159"/>
            <a:ext cx="5607714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гонорари та інші виплати згідно з цивільно-правовими правочинами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10526283" y="2778931"/>
            <a:ext cx="694266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роялті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10940538" y="1899819"/>
            <a:ext cx="1020685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проценти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7058816" y="2480541"/>
            <a:ext cx="4858228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дохід від відчуження цінних паперів та корпоративних прав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850017" y="2204524"/>
            <a:ext cx="2429114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подарунок у грошовій формі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343839" y="2198250"/>
            <a:ext cx="2616677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подарунок у не грошовій формі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7063947" y="3069137"/>
            <a:ext cx="4959975" cy="1330336"/>
          </a:xfrm>
          <a:prstGeom prst="rect">
            <a:avLst/>
          </a:prstGeom>
          <a:gradFill flip="none" rotWithShape="1">
            <a:gsLst>
              <a:gs pos="0">
                <a:srgbClr val="F8E780"/>
              </a:gs>
              <a:gs pos="100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Соціальні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виплати, субсидії, одноразова натуральна допомога «пакунок малюка»,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отримані як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кешбек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бонуси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тощо від банків, фінансових установ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 доходом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лише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разі їх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монетизації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(отримання готівкою).</a:t>
            </a:r>
            <a:endParaRPr lang="uk-UA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Аліменти є доходом та власністю дитини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на яку вони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виплачуються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572689" y="3362965"/>
            <a:ext cx="1011695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спадщина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11304578" y="2778968"/>
            <a:ext cx="612466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приз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067162" y="2778968"/>
            <a:ext cx="1812649" cy="2592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благодійна допомога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7055924" y="3069135"/>
            <a:ext cx="586933" cy="259200"/>
          </a:xfrm>
          <a:prstGeom prst="roundRect">
            <a:avLst/>
          </a:prstGeom>
          <a:solidFill>
            <a:srgbClr val="F8E780"/>
          </a:solidFill>
          <a:ln w="31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7072713" y="4472797"/>
            <a:ext cx="4959975" cy="164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НЕ Є ДОХОДОМ:</a:t>
            </a:r>
          </a:p>
          <a:p>
            <a:pPr marL="285750" indent="-108000" algn="just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ошти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отримані в рамках Програми «</a:t>
            </a:r>
            <a:r>
              <a:rPr lang="uk-UA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єПідтримка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108000" algn="just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одаткова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знижка</a:t>
            </a:r>
          </a:p>
          <a:p>
            <a:pPr marL="285750" indent="-108000" algn="just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онуси,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можуть бути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монетизовані</a:t>
            </a:r>
          </a:p>
          <a:p>
            <a:pPr marL="285750" indent="-108000"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повернуті кошти в разі розірвання договору</a:t>
            </a:r>
          </a:p>
          <a:p>
            <a:pPr marL="285750" indent="-108000" algn="r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повернуті кошти, позичені третій особі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76515" y="6187099"/>
            <a:ext cx="7466342" cy="5496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отриманих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зазначається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урахуванням нарахованих податків </a:t>
            </a: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зборів (пп. 4 п. 12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Порядку заповнення декларації, затвердженого наказом НАЗК)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5740400"/>
            <a:ext cx="1320375" cy="721993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4048961"/>
            <a:ext cx="1224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04799" y="141469"/>
            <a:ext cx="11730681" cy="7305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ГРОШОВИХ АКТИВІВ </a:t>
            </a:r>
            <a:endParaRPr lang="uk-UA" sz="2400" b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12 декларації)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010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2"/>
          <p:cNvSpPr/>
          <p:nvPr/>
        </p:nvSpPr>
        <p:spPr bwMode="auto">
          <a:xfrm>
            <a:off x="304799" y="949856"/>
            <a:ext cx="11730681" cy="283181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про наявні у суб’єкта декларування </a:t>
            </a:r>
            <a:endParaRPr lang="uk-UA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та/або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членів його сім’ї грошові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активи</a:t>
            </a:r>
            <a:endParaRPr lang="uk-UA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49856"/>
            <a:ext cx="1134534" cy="1007532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46" y="949855"/>
            <a:ext cx="1153933" cy="1007533"/>
          </a:xfrm>
          <a:prstGeom prst="rect">
            <a:avLst/>
          </a:prstGeom>
          <a:solidFill>
            <a:srgbClr val="FFC000">
              <a:alpha val="75000"/>
            </a:srgbClr>
          </a:solidFill>
        </p:spPr>
      </p:pic>
      <p:grpSp>
        <p:nvGrpSpPr>
          <p:cNvPr id="5" name="Группа 4"/>
          <p:cNvGrpSpPr/>
          <p:nvPr/>
        </p:nvGrpSpPr>
        <p:grpSpPr>
          <a:xfrm>
            <a:off x="4823853" y="1730133"/>
            <a:ext cx="2700809" cy="1903630"/>
            <a:chOff x="1878667" y="2355572"/>
            <a:chExt cx="2930574" cy="235236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806" y="3366337"/>
              <a:ext cx="1221581" cy="122158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731" y="3246323"/>
              <a:ext cx="1388745" cy="146161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960000">
              <a:off x="1878667" y="2752385"/>
              <a:ext cx="1690624" cy="71818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771" y="2355572"/>
              <a:ext cx="1474470" cy="1143572"/>
            </a:xfrm>
            <a:prstGeom prst="rect">
              <a:avLst/>
            </a:prstGeom>
          </p:spPr>
        </p:pic>
      </p:grpSp>
      <p:sp>
        <p:nvSpPr>
          <p:cNvPr id="17" name="Скругленный прямоугольник 16"/>
          <p:cNvSpPr/>
          <p:nvPr/>
        </p:nvSpPr>
        <p:spPr bwMode="auto">
          <a:xfrm>
            <a:off x="2476735" y="1664898"/>
            <a:ext cx="2133601" cy="448703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Готівкові кошти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910639" y="2192846"/>
            <a:ext cx="2632896" cy="65088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кошти, розміщені на банківських рахунках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866167" y="2894801"/>
            <a:ext cx="3907766" cy="750693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внески до кредитних спілок та інших небанківських установ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7880230" y="1664898"/>
            <a:ext cx="2518913" cy="653188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кошти, позичені третім особам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8516904" y="2443593"/>
            <a:ext cx="2941608" cy="750763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 у дорогоцінних (банківських) металах)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7659343" y="3270147"/>
            <a:ext cx="1403840" cy="444245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883214" y="4941213"/>
            <a:ext cx="6152265" cy="18341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банківських металів належать 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золото, срібло, платина, метали платинової групи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доведені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афіновані)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найвищих проб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відповідно до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світових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зливках і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порошках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сертифікат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також монети, </a:t>
            </a:r>
            <a:endParaRPr lang="uk-UA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вироблені 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дорогоцінних металів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04799" y="4941213"/>
            <a:ext cx="5500778" cy="10023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Грошові активи суб’єкта декларування та членів його сім’ї не сумуються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(зазначаються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кожній особі окремо).</a:t>
            </a:r>
            <a:endParaRPr lang="en-US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04798" y="6046880"/>
            <a:ext cx="5500779" cy="7284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 грошові активи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 на кінець звітного періоду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0" y="5593522"/>
            <a:ext cx="3344761" cy="9067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304572" y="3864635"/>
            <a:ext cx="11722443" cy="10014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0000"/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ВСТАНОВЛЕНО МІНІМАЛЬНИЙ ПОРІГ ДЕКЛАРУВАННЯ ДЛЯ ДАНОГО ОБ’ЄКТУ </a:t>
            </a:r>
          </a:p>
          <a:p>
            <a:pPr marL="1440000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Декларуються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якщо їх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сукупний розмір перевищує 50 прожиткових мінімумів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працездатних осіб, встановлених на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січня звітного року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2021 році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113 500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7" y="3930237"/>
            <a:ext cx="1363386" cy="8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43932" y="5352824"/>
            <a:ext cx="5875868" cy="1395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10800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Декларуються    усі    рахунки    та    банківські </a:t>
            </a: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сейфи (комірки)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незалежно від наявності та руху</a:t>
            </a: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коштів  на  них,   відкриті  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   на   останній </a:t>
            </a: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звітного періоду,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ті, що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використовувались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протягом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менше половину строку звітного періоду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3933" y="141469"/>
            <a:ext cx="11883310" cy="9845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БАНКІВСЬКИХ ТА ІНШИХ ФІНАНСОВИХ УСТАНОВ, </a:t>
            </a:r>
          </a:p>
          <a:p>
            <a:pPr algn="ctr"/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У ЯКИХ ВІДКРИТО РАХУНКИ або </a:t>
            </a:r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ЗБЕРІГАЮТЬСЯ КОШТИ, ІНШЕ МАЙНО 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12.1 </a:t>
            </a:r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декларації)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010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 bwMode="auto">
          <a:xfrm>
            <a:off x="143932" y="2397210"/>
            <a:ext cx="11883308" cy="165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ПІДЛЯГАЮТЬ ДЕКЛАРУВАННЮ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40332" y="2837812"/>
            <a:ext cx="4331601" cy="1093273"/>
            <a:chOff x="3714134" y="2494407"/>
            <a:chExt cx="4451375" cy="131673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134" y="2545080"/>
              <a:ext cx="1490663" cy="12192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022" y="2545080"/>
              <a:ext cx="1215390" cy="121539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773" y="2494407"/>
              <a:ext cx="1316736" cy="1316736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 bwMode="auto">
          <a:xfrm>
            <a:off x="211667" y="2701109"/>
            <a:ext cx="3666065" cy="451173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кладний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(депозитний) рахунок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8251" y="3163907"/>
            <a:ext cx="2610000" cy="4140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рахунок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2173092" y="3616979"/>
            <a:ext cx="4834467" cy="39385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 умовного зберігання (ескроу)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8516904" y="2782093"/>
            <a:ext cx="2941608" cy="750763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 банківський сейф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8208300" y="3577907"/>
            <a:ext cx="1403840" cy="399476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43933" y="4089660"/>
            <a:ext cx="5875868" cy="11896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полі «</a:t>
            </a:r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Номер рахунка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номери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рахунків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банківських установ зазначаються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стандартом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IBAN.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індивідуального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банківського сейфу (комірки)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обирається позначка «</a:t>
            </a:r>
            <a:r>
              <a:rPr lang="uk-UA" b="1" dirty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Не застосовується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085588" y="4089661"/>
            <a:ext cx="5941655" cy="1693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розділах </a:t>
            </a:r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 осіб, </a:t>
            </a:r>
            <a:r>
              <a:rPr lang="uk-U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відкрили та мають </a:t>
            </a:r>
            <a:r>
              <a:rPr lang="uk-U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право розпоряджатись </a:t>
            </a:r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рахунком </a:t>
            </a:r>
            <a:r>
              <a:rPr lang="uk-U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орендували та мають </a:t>
            </a:r>
            <a:r>
              <a:rPr lang="uk-U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доступ </a:t>
            </a:r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до      індивідуального      банківського      сейфу</a:t>
            </a:r>
          </a:p>
          <a:p>
            <a:pPr algn="r"/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uk-U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комірки) </a:t>
            </a:r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  відомості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виключно    </a:t>
            </a:r>
          </a:p>
          <a:p>
            <a:pPr algn="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  іншу  (ніж  власник рахунку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банківського  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сейфу,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комірки)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особу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085588" y="5867399"/>
            <a:ext cx="5941652" cy="8820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розміру коштів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знаходяться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рахунку або зберігаються у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банківському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сейфі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(комірці) в даному розділі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передбачено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67" y="4991635"/>
            <a:ext cx="1766692" cy="114669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3932" y="1210735"/>
            <a:ext cx="11883311" cy="1116000"/>
            <a:chOff x="143932" y="1210735"/>
            <a:chExt cx="11883311" cy="1116000"/>
          </a:xfrm>
        </p:grpSpPr>
        <p:sp>
          <p:nvSpPr>
            <p:cNvPr id="23" name="Прямоугольник 2"/>
            <p:cNvSpPr/>
            <p:nvPr/>
          </p:nvSpPr>
          <p:spPr bwMode="auto">
            <a:xfrm>
              <a:off x="143932" y="1210735"/>
              <a:ext cx="11883309" cy="1116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68000">
                  <a:schemeClr val="accent2">
                    <a:lumMod val="10000"/>
                    <a:lumOff val="90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Зазначаються відомості про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банківські та інші фінансові установи, у тому 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числі за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кордоном, 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яких </a:t>
              </a:r>
              <a:endPara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суб’єкта декларування та/або членів його 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сім’ї </a:t>
              </a:r>
              <a:r>
                <a:rPr lang="uk-UA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відкриті рахунки 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(незалежно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від 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типу рахунка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endPara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а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також рахунки, 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відкриті третіми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особами на ім’я суб’єкта 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декларування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або членів його сім’ї) або </a:t>
              </a:r>
              <a:endPara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зберігаються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кошти, інше 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майно </a:t>
              </a:r>
              <a:r>
                <a:rPr lang="uk-UA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у банківському сейфі (комірці)</a:t>
              </a:r>
              <a:endPara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Рисунок 17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3" y="1210735"/>
              <a:ext cx="948267" cy="1116000"/>
            </a:xfrm>
            <a:prstGeom prst="rect">
              <a:avLst/>
            </a:prstGeom>
            <a:solidFill>
              <a:schemeClr val="bg2">
                <a:alpha val="0"/>
              </a:schemeClr>
            </a:solidFill>
          </p:spPr>
        </p:pic>
        <p:pic>
          <p:nvPicPr>
            <p:cNvPr id="19" name="Рисунок 18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0100" y="1210735"/>
              <a:ext cx="937143" cy="111600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</p:spPr>
        </p:pic>
      </p:grpSp>
    </p:spTree>
    <p:extLst>
      <p:ext uri="{BB962C8B-B14F-4D97-AF65-F5344CB8AC3E}">
        <p14:creationId xmlns:p14="http://schemas.microsoft.com/office/powerpoint/2010/main" val="24814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41997" y="4126607"/>
            <a:ext cx="11885246" cy="4961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270000" rIns="36000" bIns="270000" numCol="1" rtlCol="0" anchor="ctr" anchorCtr="0" compatLnSpc="1">
            <a:prstTxWarp prst="textNoShape">
              <a:avLst/>
            </a:prstTxWarp>
          </a:bodyPr>
          <a:lstStyle/>
          <a:p>
            <a:pPr marL="1512000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Фінансові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сумуються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512000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декларуються окремо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суб’єкта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кожного члена сім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endParaRPr lang="en-US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3933" y="141469"/>
            <a:ext cx="11883310" cy="6882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ФІНАНСОВИХ ЗОБОВ’ЯЗАНЬ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endParaRPr lang="uk-UA" sz="2000" b="1" dirty="0" smtClean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13 декларації)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2"/>
          <p:cNvSpPr/>
          <p:nvPr/>
        </p:nvSpPr>
        <p:spPr bwMode="auto">
          <a:xfrm>
            <a:off x="143932" y="897470"/>
            <a:ext cx="11883309" cy="6466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про фінансові зобов’язання </a:t>
            </a:r>
            <a:endParaRPr lang="uk-UA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та/або членів його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endParaRPr lang="uk-UA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010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 bwMode="auto">
          <a:xfrm>
            <a:off x="143932" y="1592363"/>
            <a:ext cx="11883308" cy="180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 ФІНАНСОВИХ ЗОБОВЯЗАНЬ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17" y="1965061"/>
            <a:ext cx="2618476" cy="135504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3148713" y="1946441"/>
            <a:ext cx="1506789" cy="451173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редит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977228" y="2278308"/>
            <a:ext cx="1530911" cy="41400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92200" y="2877811"/>
            <a:ext cx="4113026" cy="39385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недержавне пенсійне забезпечення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531261" y="2422732"/>
            <a:ext cx="1782013" cy="414675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0496609" y="2870057"/>
            <a:ext cx="1403840" cy="39385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542182" y="1787884"/>
            <a:ext cx="1506789" cy="451173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позика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7006626" y="2055168"/>
            <a:ext cx="4649637" cy="39385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(інвестування) будівництва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696071" y="2463136"/>
            <a:ext cx="5270739" cy="39385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статутного капіталу підприємства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132307" y="2870057"/>
            <a:ext cx="3265942" cy="393850"/>
          </a:xfrm>
          <a:prstGeom prst="roundRect">
            <a:avLst/>
          </a:prstGeom>
          <a:solidFill>
            <a:srgbClr val="F8E7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податкове зобов’язання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5872" y="3464784"/>
            <a:ext cx="11883306" cy="59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0"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ВСТАНОВЛЕНО МІНІМАЛЬНИЙ ПОРІГ ДЕКЛАРУВАННЯ ДЛЯ ДАНОГО ОБ’ЄКТУ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50 прожиткових мінімумів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працездатних осіб, встановлених на 1 січня звітного року (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2021 році – 113 500 грн.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" y="3496733"/>
            <a:ext cx="1413935" cy="104076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143932" y="4706841"/>
            <a:ext cx="5806194" cy="2007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 за позикою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кредитом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наявності хоча б однієї з таких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умов перевищення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встановленого мінімального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порогу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декларування: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отриманої у звітному періоді позики (кредиту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зобов’язання за позикою (кредитом) на початок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звітного періоду;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зобов’язання за позикою (кредитом) на кінець звітного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017858" y="4706841"/>
            <a:ext cx="6007441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ідомості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фінансові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зазначаються лише у разі,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якщо  їх 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  на  кінець  звітного  періоду   перевищує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   встановлений мінімальний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поріг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декларування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00" y="897471"/>
            <a:ext cx="937143" cy="1116000"/>
          </a:xfrm>
          <a:prstGeom prst="rect">
            <a:avLst/>
          </a:prstGeom>
          <a:solidFill>
            <a:srgbClr val="FFC000">
              <a:alpha val="75000"/>
            </a:srgb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897471"/>
            <a:ext cx="948267" cy="1116000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31" name="Прямоугольник 30"/>
          <p:cNvSpPr/>
          <p:nvPr/>
        </p:nvSpPr>
        <p:spPr bwMode="auto">
          <a:xfrm>
            <a:off x="6017858" y="5435124"/>
            <a:ext cx="6007440" cy="12790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Фінансові 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у  вигляді   «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кредитних ліній </a:t>
            </a: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до банківських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карток»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підлягають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декларуванню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цьому розділі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звітному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періоді, якщо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використаних кредитних коштів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залишок заборгованості на останній день звітного періоду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перевищує поріг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58" y="5291667"/>
            <a:ext cx="169802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60867" y="141470"/>
            <a:ext cx="11888152" cy="68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ВИДАТКІВ ТА </a:t>
            </a: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ПРАВОЧИНІВ 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14 декларації)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2"/>
          <p:cNvSpPr/>
          <p:nvPr/>
        </p:nvSpPr>
        <p:spPr bwMode="auto">
          <a:xfrm>
            <a:off x="160868" y="904344"/>
            <a:ext cx="11888152" cy="11953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720000" algn="ctr"/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видатки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будь-які </a:t>
            </a:r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правочини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вчинені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</a:p>
          <a:p>
            <a:pPr marL="720000" algn="ctr"/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 періоді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підставі яких у </a:t>
            </a:r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 декларування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виникає або припиняється </a:t>
            </a:r>
            <a:endParaRPr lang="uk-UA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algn="ctr"/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власності, володіння чи користування, у тому числі спільної власності,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 </a:t>
            </a:r>
            <a:endParaRPr lang="uk-UA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algn="ctr"/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рухоме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майно, нематеріальні та інші активи, а також виникають фінансові зобов’язання</a:t>
            </a:r>
            <a:endParaRPr lang="uk-UA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010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"/>
          <p:cNvSpPr/>
          <p:nvPr/>
        </p:nvSpPr>
        <p:spPr bwMode="auto">
          <a:xfrm>
            <a:off x="160866" y="2113490"/>
            <a:ext cx="11888152" cy="4773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7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Правочином </a:t>
            </a:r>
            <a:r>
              <a:rPr lang="uk-UA" sz="17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 дія  особи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 на  набуття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17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цивільних </a:t>
            </a:r>
            <a:r>
              <a:rPr lang="uk-UA" sz="17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7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Не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 </a:t>
            </a:r>
            <a:endParaRPr lang="uk-UA" sz="17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 зі здійсненням видатку. Однак видаток завжди здійснюється на підставі правочину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978694"/>
            <a:ext cx="1100668" cy="1070239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10" name="Прямоугольник 2"/>
          <p:cNvSpPr/>
          <p:nvPr/>
        </p:nvSpPr>
        <p:spPr bwMode="auto">
          <a:xfrm>
            <a:off x="160866" y="2609123"/>
            <a:ext cx="11888152" cy="236080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ВИДАТКАМИ для ДЕКЛАРУВАННЯ Є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" y="2142557"/>
            <a:ext cx="1191379" cy="159086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04800" y="2937989"/>
            <a:ext cx="5731933" cy="1955799"/>
          </a:xfrm>
          <a:prstGeom prst="roundRect">
            <a:avLst/>
          </a:prstGeom>
          <a:gradFill flip="none" rotWithShape="1">
            <a:gsLst>
              <a:gs pos="88000">
                <a:srgbClr val="FFC000">
                  <a:alpha val="9000"/>
                </a:srgbClr>
              </a:gs>
              <a:gs pos="100000">
                <a:schemeClr val="bg2">
                  <a:alpha val="14999"/>
                  <a:lumMod val="70000"/>
                </a:schemeClr>
              </a:gs>
            </a:gsLst>
            <a:lin ang="16200000" scaled="1"/>
            <a:tileRect/>
          </a:gradFill>
          <a:ln w="31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 суб’єкта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декларування, передані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зв’язку з правочином, вчиненим з метою</a:t>
            </a:r>
          </a:p>
          <a:p>
            <a:pPr marL="285750"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активів (майна) та/або послуг</a:t>
            </a:r>
          </a:p>
          <a:p>
            <a:pPr marL="285750"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договірних зобов’язань, в т.ч. фінансових</a:t>
            </a:r>
          </a:p>
          <a:p>
            <a:pPr marL="285750"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благодійної, матеріальної, фінансової допомоги</a:t>
            </a:r>
          </a:p>
          <a:p>
            <a:pPr marL="285750"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 підтримки політичної партії у формі внеску</a:t>
            </a:r>
          </a:p>
          <a:p>
            <a:pPr marL="285750"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рішення суду, яке набуло законної сили</a:t>
            </a:r>
          </a:p>
          <a:p>
            <a:pPr marL="285750"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дарування (грошові кошти як подарунок)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04942" y="2679756"/>
            <a:ext cx="5825067" cy="1236132"/>
          </a:xfrm>
          <a:prstGeom prst="roundRect">
            <a:avLst/>
          </a:prstGeom>
          <a:gradFill flip="none" rotWithShape="1">
            <a:gsLst>
              <a:gs pos="88000">
                <a:srgbClr val="FFC000">
                  <a:alpha val="9000"/>
                </a:srgbClr>
              </a:gs>
              <a:gs pos="100000">
                <a:schemeClr val="bg2">
                  <a:alpha val="14999"/>
                  <a:lumMod val="70000"/>
                </a:schemeClr>
              </a:gs>
            </a:gsLst>
            <a:lin ang="16200000" scaled="1"/>
            <a:tileRect/>
          </a:gradFill>
          <a:ln w="31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 суб’єкта декларування (за умови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власності на нього), яке є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 платежу відповідно до умов договору</a:t>
            </a:r>
          </a:p>
          <a:p>
            <a:pPr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матеріальною підтримкою політичної партії у формі внеску</a:t>
            </a:r>
          </a:p>
          <a:p>
            <a:pPr indent="-108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вкладом у статутний капітал товариства тощо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04942" y="3953990"/>
            <a:ext cx="5936085" cy="939798"/>
          </a:xfrm>
          <a:prstGeom prst="rect">
            <a:avLst/>
          </a:prstGeom>
          <a:noFill/>
          <a:ln w="31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Видаткам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 такі ознаки в сукупності (одночасно):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їхній розмір (разовий видаток) перевищує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 декларування;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здійснені суб’єктом декларування;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здійснені у звітному періоді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2"/>
          <p:cNvSpPr/>
          <p:nvPr/>
        </p:nvSpPr>
        <p:spPr bwMode="auto">
          <a:xfrm>
            <a:off x="160869" y="5032310"/>
            <a:ext cx="11888151" cy="104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7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Правочини, які не спричинили </a:t>
            </a:r>
            <a:r>
              <a:rPr lang="uk-UA" sz="17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видатку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відображаються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</a:t>
            </a:r>
            <a:r>
              <a:rPr lang="uk-UA" sz="17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сукупно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uk-UA" sz="17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правочину перевищує 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 декларування;</a:t>
            </a:r>
            <a:endParaRPr lang="ru-RU" sz="17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вчинений у звітному періоді;</a:t>
            </a:r>
            <a:endParaRPr lang="ru-RU" sz="17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 правочину у суб’єкта декларування виникає або припиняється право, виникає фінансове зобов’язання</a:t>
            </a:r>
            <a:r>
              <a:rPr lang="uk-UA" sz="1600" dirty="0"/>
              <a:t>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57721" y="6129866"/>
            <a:ext cx="11883306" cy="59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0"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ВСТАНОВЛЕНО МІНІМАЛЬНИЙ ПОРІГ ДЕКЛАРУВАННЯ ДЛЯ ДАНОГО ОБ’ЄКТУ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50 прожиткових мінімумів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працездатних осіб, встановлених на 1 січня звітного року (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2021 році – 113 500 грн.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" y="6166675"/>
            <a:ext cx="1413935" cy="5203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19" y="4774476"/>
            <a:ext cx="1351474" cy="13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52961" y="141470"/>
            <a:ext cx="11920506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ДЕКЛАРУВАННЯ РОБОТИ ЗА СУМІСНИЦТВОМ ТА </a:t>
            </a: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ЧЛЕНСТВА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В ОРГАНІЗАЦІЯХ ТА </a:t>
            </a: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ЇХ </a:t>
            </a: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ОРГАНАХ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2962" y="825694"/>
            <a:ext cx="5553573" cy="306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(розділ 15 декларації)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782736" y="825694"/>
            <a:ext cx="6290733" cy="306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розділ </a:t>
            </a:r>
            <a:r>
              <a:rPr lang="uk-UA" b="1" smtClean="0">
                <a:solidFill>
                  <a:srgbClr val="0070C0"/>
                </a:solidFill>
                <a:latin typeface="Century Schoolbook" panose="02040604050505020304" pitchFamily="18" charset="0"/>
              </a:rPr>
              <a:t>16 декларації</a:t>
            </a:r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)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010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 bwMode="auto">
          <a:xfrm>
            <a:off x="152962" y="3302000"/>
            <a:ext cx="5553572" cy="2641600"/>
          </a:xfrm>
          <a:prstGeom prst="rect">
            <a:avLst/>
          </a:prstGeom>
          <a:gradFill flip="none" rotWithShape="1">
            <a:gsLst>
              <a:gs pos="11000">
                <a:schemeClr val="accent2">
                  <a:lumMod val="5000"/>
                  <a:lumOff val="95000"/>
                </a:schemeClr>
              </a:gs>
              <a:gs pos="2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Сумісництвом вважається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виконання </a:t>
            </a: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крім    своєї    основної,</a:t>
            </a: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іншої  регулярної  оплачуваної  роботи </a:t>
            </a: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     умовах      трудового      договору </a:t>
            </a: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контакту)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у   вільний   від   основної роботи   час   на   тому ж    або  іншому підприємстві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 установі, організації або у громадянина (підприємця, приватної особи) за наймом.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782734" y="2066865"/>
            <a:ext cx="6290732" cy="1422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входження суб’єкта декларування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  керівних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ревізійних  чи   наглядових </a:t>
            </a:r>
          </a:p>
          <a:p>
            <a:pPr algn="just"/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органів громадських об’єднань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благодійних</a:t>
            </a:r>
            <a:endParaRPr lang="uk-UA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організацій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саморегулівних чи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самоврядних</a:t>
            </a:r>
          </a:p>
          <a:p>
            <a:pPr algn="just"/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 та членство в них.</a:t>
            </a: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52962" y="1189363"/>
            <a:ext cx="5553573" cy="495503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9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сумісництвом суб’єкта декларування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782736" y="1187779"/>
            <a:ext cx="6290732" cy="828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19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 </a:t>
            </a:r>
            <a:r>
              <a:rPr lang="uk-UA" sz="19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суб’єкта  декларування  до  керівних</a:t>
            </a:r>
            <a:r>
              <a:rPr lang="uk-UA" sz="19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ревізійних </a:t>
            </a:r>
            <a:r>
              <a:rPr lang="uk-UA" sz="19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чи   наглядових   органів   об’єднань</a:t>
            </a:r>
            <a:r>
              <a:rPr lang="uk-UA" sz="19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19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uk-UA" sz="19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членство в таких об’єднаннях (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uk-UA" sz="19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52960" y="1759303"/>
            <a:ext cx="5553573" cy="1424164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посаду чи роботу,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 або виконувалася суб’єктом декларування за сумісництвом у звітному періоді незалежно від тривалості та оплатності</a:t>
            </a:r>
            <a:endParaRPr lang="uk-UA" sz="19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82733" y="3535833"/>
            <a:ext cx="6290732" cy="2412000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декларації не зазначається членство  в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політичних партіях; релігійних організаціях; </a:t>
            </a:r>
          </a:p>
          <a:p>
            <a:pPr algn="just"/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професійних спілках; об’єднанні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співвласників багатоквартирного будинку; асоціації органів місцевого самоврядування та їх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добровільних об’єднаннях; об’єднанні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 осіб приватного права, які не є громадськими об’єднаннями;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суддівського, прокурорського самоврядування.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7" y="2844799"/>
            <a:ext cx="2497666" cy="15409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152959" y="6015363"/>
            <a:ext cx="11920510" cy="749504"/>
          </a:xfrm>
          <a:prstGeom prst="rect">
            <a:avLst/>
          </a:prstGeom>
          <a:gradFill flip="none" rotWithShape="1">
            <a:gsLst>
              <a:gs pos="12000">
                <a:schemeClr val="accent2">
                  <a:lumMod val="5000"/>
                  <a:lumOff val="95000"/>
                </a:schemeClr>
              </a:gs>
              <a:gs pos="34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Відомості щодо членів </a:t>
            </a:r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суб’єкта </a:t>
            </a:r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 в зазначених розділах </a:t>
            </a:r>
          </a:p>
          <a:p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декларуванню не підлягають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9" y="6038502"/>
            <a:ext cx="2411323" cy="726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03" y="863600"/>
            <a:ext cx="1145381" cy="956734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346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57721" y="2914650"/>
            <a:ext cx="11918058" cy="4285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720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Інші суб’єкти декларування повідомлення про суттєві зміни в майновому стані не подають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2613" y="115481"/>
            <a:ext cx="1192075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ПОВІДОМЛЕННЯ ПРО СУТТЄВІ ЗМІНИ В МАЙНОВОМУ СТАНІ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2"/>
          <p:cNvSpPr/>
          <p:nvPr/>
        </p:nvSpPr>
        <p:spPr bwMode="auto">
          <a:xfrm>
            <a:off x="142613" y="493481"/>
            <a:ext cx="11918058" cy="108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720000" algn="ctr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разі суттєвої зміни у майновому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саме отримання доходу, придбання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майна </a:t>
            </a:r>
          </a:p>
          <a:p>
            <a:pPr marL="720000"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здійснення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видатку на суму, що перевищую поріг декларування,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 декларування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20000"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десятиденний строк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моменту отримання доходу,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придбання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майна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здійснення видатку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0"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зобов’язаний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повідомити про це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2"/>
          <p:cNvSpPr/>
          <p:nvPr/>
        </p:nvSpPr>
        <p:spPr bwMode="auto">
          <a:xfrm>
            <a:off x="152505" y="1621772"/>
            <a:ext cx="11918058" cy="12275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720000" algn="ctr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Інформування про суттєві зміни у майновому стані здійснюється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суб’єктами декларування,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 є службовими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особами,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займають відповідальне та особливо відповідальне становище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відповідно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Закону,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також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суб’єктами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декларування,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займають посади,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пов’язані  з  високим рівнем  корупційних </a:t>
            </a: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ризиків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категорія державної служби «А» та «Б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7" y="609483"/>
            <a:ext cx="1389716" cy="1347905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5700" y="0"/>
            <a:ext cx="8763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153763" y="3371849"/>
            <a:ext cx="11922015" cy="820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НАЗК  про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суттєві зміни у майновому стані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декларування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здійснює особисто </a:t>
            </a: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шляхом   заповнення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відповідної   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електронної   форми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після   автентифікації   у  </a:t>
            </a: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персональному  електронному  кабінеті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Реєстрі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65" y="2299406"/>
            <a:ext cx="1563904" cy="176640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157721" y="4249207"/>
            <a:ext cx="11918058" cy="10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620000" algn="just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 подається незалежно від того, перебуває суб’єкт декларування в Україні чи за її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межами.</a:t>
            </a:r>
          </a:p>
          <a:p>
            <a:pPr marL="1620000"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Паперова копія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повідомлення до НАЗК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подається.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20000"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Внесення виправлень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повідомлення про суттєві зміни в майновому стані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передбачено.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20000"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Інформація, внесена до повідомлення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має бути також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відображена в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декларації.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7721" y="6213545"/>
            <a:ext cx="11914819" cy="5471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ВСТАНОВЛЕНО МІНІМАЛЬНИЙ ПОРІГ ДЕКЛАРУВАННЯ</a:t>
            </a:r>
            <a:endParaRPr lang="uk-UA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50 прожиткових мінімумів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працездатних осіб, встановлених на 1 січня звітного року (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2022 році – 124 050 грн.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57721" y="5355772"/>
            <a:ext cx="11914820" cy="81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620000"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 суттєві зміни у майновому стані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членом сім’ї не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подається.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 </a:t>
            </a:r>
            <a:r>
              <a:rPr lang="uk-UA" sz="17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подається у разі припинення перебування суб’єкта </a:t>
            </a:r>
            <a:r>
              <a:rPr lang="uk-UA" sz="17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</a:t>
            </a:r>
            <a:r>
              <a:rPr lang="uk-UA" sz="17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посаді</a:t>
            </a:r>
            <a:r>
              <a:rPr lang="uk-UA" sz="17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яка передбачає зайняття </a:t>
            </a:r>
            <a:r>
              <a:rPr lang="uk-UA" sz="17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відповідального та особливо відповідального становища </a:t>
            </a:r>
            <a:r>
              <a:rPr lang="uk-UA" sz="17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пов’язана </a:t>
            </a:r>
            <a:r>
              <a:rPr lang="uk-UA" sz="17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високим рівнем корупційних ризиків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51" y="6213544"/>
            <a:ext cx="1501319" cy="5471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7" y="4375429"/>
            <a:ext cx="1548284" cy="12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34224" y="5535386"/>
            <a:ext cx="11925971" cy="11021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10800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Внесення виправлень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повідомлення про відкриття валютного рахунку в установі </a:t>
            </a:r>
          </a:p>
          <a:p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            банку-нерезидента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передбачено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2613" y="115480"/>
            <a:ext cx="11920756" cy="7989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ПОВІДОМЛЕННЯ </a:t>
            </a: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ПРО ВІДКРИТТЯ ВАЛЮТНОГО РАХУНКУ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В УСТАНОВІ БАНКУ-НЕРЕЗИДЕНТА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5" y="5569878"/>
            <a:ext cx="2181672" cy="998134"/>
          </a:xfrm>
          <a:prstGeom prst="rect">
            <a:avLst/>
          </a:prstGeom>
        </p:spPr>
      </p:pic>
      <p:sp>
        <p:nvSpPr>
          <p:cNvPr id="13" name="Прямоугольник 2"/>
          <p:cNvSpPr/>
          <p:nvPr/>
        </p:nvSpPr>
        <p:spPr bwMode="auto">
          <a:xfrm>
            <a:off x="143932" y="1035053"/>
            <a:ext cx="11916263" cy="19612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разі відкриття суб’єктом декларування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членом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сім’ї валютного </a:t>
            </a:r>
            <a:endParaRPr lang="uk-UA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рахунка  в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установі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банку-нерезидента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відповідний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 декларування </a:t>
            </a:r>
            <a:endParaRPr lang="uk-UA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зобов’язаний повідомити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це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десятиденний строк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дня, коли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чи член його сім’ї відкрив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зазначений валютний рахунок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дня, коли суб’єкту декларування стало відомо або повинно було стати відомо про відкриття зазначеного валютного рахунка членом сім’ї</a:t>
            </a:r>
          </a:p>
        </p:txBody>
      </p:sp>
      <p:pic>
        <p:nvPicPr>
          <p:cNvPr id="11" name="Рисунок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2" y="1035054"/>
            <a:ext cx="1299339" cy="1227664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14" name="Прямоугольник 2"/>
          <p:cNvSpPr/>
          <p:nvPr/>
        </p:nvSpPr>
        <p:spPr bwMode="auto">
          <a:xfrm>
            <a:off x="147106" y="3064818"/>
            <a:ext cx="11916263" cy="1123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Інформування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відкриття валютного рахунка в установі банку-нерезидента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здійснюється особисто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суб’єктом декларування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шляхом заповнення відповідної електронної форми повідомлення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автентифікації у персональному електронному кабінеті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Реєстрі</a:t>
            </a:r>
            <a:endParaRPr lang="uk-UA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46" y="1035053"/>
            <a:ext cx="1312123" cy="1227665"/>
          </a:xfrm>
          <a:prstGeom prst="rect">
            <a:avLst/>
          </a:prstGeom>
          <a:solidFill>
            <a:srgbClr val="FFC000">
              <a:alpha val="75000"/>
            </a:srgbClr>
          </a:solidFill>
        </p:spPr>
      </p:pic>
      <p:sp>
        <p:nvSpPr>
          <p:cNvPr id="15" name="Прямоугольник 14"/>
          <p:cNvSpPr/>
          <p:nvPr/>
        </p:nvSpPr>
        <p:spPr bwMode="auto">
          <a:xfrm>
            <a:off x="142251" y="4259696"/>
            <a:ext cx="11925971" cy="6633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108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 незалежно від того, перебуває суб’єкт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Україні </a:t>
            </a:r>
            <a:endParaRPr lang="uk-UA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її межами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47106" y="5027325"/>
            <a:ext cx="11925971" cy="4080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108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Паперова копія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 до Національного агентства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подається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48" y="3598067"/>
            <a:ext cx="1510590" cy="16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34224" y="560174"/>
            <a:ext cx="11925971" cy="55275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108000" bIns="45720" numCol="1" rtlCol="0" anchor="t" anchorCtr="0" compatLnSpc="1">
            <a:prstTxWarp prst="textNoShape">
              <a:avLst/>
            </a:prstTxWarp>
          </a:bodyPr>
          <a:lstStyle/>
          <a:p>
            <a:pPr marL="1620000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вчинення корупційних або пов’язаних з корупцією правопорушень особи, на яких поширюється дія Закону України </a:t>
            </a:r>
          </a:p>
          <a:p>
            <a:pPr marL="1620000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«Про запобігання корупції», притягаються до кримінальної, адміністративної, цивільно-правової та дисциплінарної відповідальності у встановленому законом порядку (ст.65-1 Закону).</a:t>
            </a:r>
          </a:p>
          <a:p>
            <a:pPr marL="1620000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вимог фінансового контролю є пов’язаним з корупцією правопорушенням.</a:t>
            </a: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0"/>
            <a:endParaRPr lang="en-US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Судді є, але не всі вони можуть здійснювати правосуддя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87180" y="610499"/>
            <a:ext cx="1408699" cy="9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 bwMode="auto">
          <a:xfrm>
            <a:off x="142613" y="115481"/>
            <a:ext cx="11920756" cy="3952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ВІДПОВІДАЛЬНІСТЬ ЗА ПОРУШЕННЯ ВИМОГ ФІНАНСОВОГО КОНТРОЛЮ</a:t>
            </a:r>
            <a:endParaRPr lang="ru-RU" sz="20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2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10"/>
          <p:cNvSpPr/>
          <p:nvPr/>
        </p:nvSpPr>
        <p:spPr bwMode="auto">
          <a:xfrm>
            <a:off x="255372" y="1606378"/>
            <a:ext cx="5469925" cy="4423719"/>
          </a:xfrm>
          <a:prstGeom prst="rect">
            <a:avLst/>
          </a:prstGeom>
          <a:solidFill>
            <a:srgbClr val="A48B2E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Адміністративна відповідальність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172-6 </a:t>
            </a:r>
            <a:r>
              <a:rPr lang="uk-UA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вимог фінансового контролю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ч.1 Несвоєчасне подання без поважних причин декларації;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ч.2 Неповідомлення або несвоєчасне повідомлення про відкриття валютного рахунка в установі банку-нерезидента або про суттєві зміни у майновому стані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ч.3 Дії, передбачені частиною першою або другою цієї статті, вчинені особою, яку протягом року було піддано адміністративному стягненню за такі ж порушення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ч.4 Подання завідомо недостовірних відомостей у декларації особи, уповноваженої на виконання функцій держави або місцевого самоврядування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штраф від 850 грн. до 42 500 грн.; конфіскація доходу чи винагороди та позбавлення права обіймати певні посади або займатися певною діяльністю строком на один рік (ч. 3)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 Відповідальність за цією статтею за подання завідомо недостовірних відомостей у декларації особи, уповноваженої на виконання функцій держави або місцевого самоврядування, стосовно майна або іншого об’єкта декларування, що має вартість, настає у випадку, якщо такі відомості відрізняються від достовірних на суму від 100 до 500 прожиткових мінімумів для працездатних осіб (2021 рік від 227 000 грн. до 1 135 000 грн.)</a:t>
            </a:r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5782962" y="1605773"/>
            <a:ext cx="6170141" cy="4416086"/>
          </a:xfrm>
          <a:prstGeom prst="rect">
            <a:avLst/>
          </a:prstGeom>
          <a:solidFill>
            <a:srgbClr val="A48B2E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Кримінальна відповідальність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366-2 </a:t>
            </a:r>
            <a:r>
              <a:rPr lang="uk-UA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ККУ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 «Декларування недостовірної інформації»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Умисне внесення суб’єктом декларування завідомо недостовірних відомостей до декларації особи, уповноваженої на виконання функцій держави або місцевого самоврядування: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 1 - якщо такі відомості відрізняються від достовірних на суму від 500 до 4000 прожиткових мінімумів для працездатних осіб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 2 - якщо такі відомості відрізняються від достовірних на суму понад 4000 прожиткових мінімумів для працездатних осіб (2021 рік понад 9 080 000 грн.)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штраф від 42 500 грн. до 85 000 грн.; громадські роботи від 140 до 250 годин; обмеження волі до 2 років; позбавлення права обіймати певні посади чи займатися певною діяльністю строком до трьох років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366-3. Неподання суб’єктом декларування декларації особи, уповноваженої на виконання функцій держави або місцевого самоврядування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Умисне неподання суб’єктом декларування декларації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штраф від 42 500 грн. до 51 000 грн.; громадські роботи від 140 до 250 годин; позбавлення права обіймати певні посади чи займатися певною діяльністю строком до трьох років</a:t>
            </a:r>
            <a:endParaRPr lang="uk-UA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"/>
          <p:cNvSpPr/>
          <p:nvPr/>
        </p:nvSpPr>
        <p:spPr bwMode="auto">
          <a:xfrm>
            <a:off x="125835" y="6145427"/>
            <a:ext cx="11937534" cy="5848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Кримінальну відповідальність за порушення вимог фінансового контролю відновлено Законом України від 04.12.2020 № 1074-ІХ </a:t>
            </a:r>
            <a:r>
              <a:rPr lang="ru-RU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Про внесення змін до деяких законодавчих актів України щодо встановлення відповідальності за декларування недостовірної інформації та неподання суб’єктом декларування декларації особи, уповноваженої на виконання функцій держави або місцевого самоврядування</a:t>
            </a:r>
            <a:r>
              <a:rPr lang="ru-RU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300" b="1" dirty="0" smtClean="0">
                <a:solidFill>
                  <a:srgbClr val="00961E"/>
                </a:solidFill>
                <a:latin typeface="Times New Roman" pitchFamily="18" charset="0"/>
                <a:cs typeface="Times New Roman" pitchFamily="18" charset="0"/>
              </a:rPr>
              <a:t>, який набув чинності 30.12.2020 року</a:t>
            </a:r>
          </a:p>
        </p:txBody>
      </p:sp>
    </p:spTree>
    <p:extLst>
      <p:ext uri="{BB962C8B-B14F-4D97-AF65-F5344CB8AC3E}">
        <p14:creationId xmlns:p14="http://schemas.microsoft.com/office/powerpoint/2010/main" val="9160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"/>
          <p:cNvSpPr/>
          <p:nvPr/>
        </p:nvSpPr>
        <p:spPr bwMode="auto">
          <a:xfrm>
            <a:off x="182145" y="81022"/>
            <a:ext cx="11828624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НОВАЦІЇ </a:t>
            </a: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в</a:t>
            </a: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 Е-ДЕКЛАРУВАННІ МАЙНОВОГО СТАНУ</a:t>
            </a:r>
            <a:endParaRPr lang="uk-UA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2"/>
          <p:cNvSpPr/>
          <p:nvPr/>
        </p:nvSpPr>
        <p:spPr bwMode="auto">
          <a:xfrm>
            <a:off x="190385" y="597587"/>
            <a:ext cx="11820383" cy="8994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0"/>
            <a:endParaRPr lang="uk-UA" sz="8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0"/>
            <a:r>
              <a:rPr lang="uk-UA" sz="2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2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sz="2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 </a:t>
            </a:r>
            <a:r>
              <a:rPr lang="uk-UA" sz="22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Національним </a:t>
            </a:r>
            <a:r>
              <a:rPr lang="uk-UA" sz="2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агентством з питань запобігання корупції (далі – НАЗК) затверджено нові:</a:t>
            </a:r>
          </a:p>
          <a:p>
            <a:pPr marL="5040000"/>
            <a:endParaRPr lang="uk-UA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Работа\максим\ДЕКЛАРУВАННЯ\2022\Презентации\1\НАЗ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1" y="627711"/>
            <a:ext cx="3492385" cy="8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"/>
          <p:cNvSpPr/>
          <p:nvPr/>
        </p:nvSpPr>
        <p:spPr bwMode="auto">
          <a:xfrm>
            <a:off x="190614" y="1557334"/>
            <a:ext cx="11828619" cy="126108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декларації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особи, уповноваженої на виконання функцій держави або місцевого самоврядування</a:t>
            </a:r>
          </a:p>
          <a:p>
            <a:pPr marL="360000" indent="-285750">
              <a:buFont typeface="Wingdings" panose="05000000000000000000" pitchFamily="2" charset="2"/>
              <a:buChar char="v"/>
            </a:pPr>
            <a:r>
              <a:rPr lang="uk-UA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заповнення та подання декларації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особи, уповноваженої на виконання функцій держави </a:t>
            </a:r>
            <a:endParaRPr lang="uk-UA" sz="20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50"/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або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uk-UA" sz="20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600"/>
              </a:spcAft>
            </a:pPr>
            <a:r>
              <a:rPr lang="uk-UA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НАЗК від </a:t>
            </a:r>
            <a:r>
              <a:rPr lang="ru-RU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23.07.2021 № 449/21</a:t>
            </a:r>
            <a:r>
              <a:rPr lang="uk-UA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зареєстрований в Міністерстві юстиції України 29 липня 2021 року за </a:t>
            </a:r>
            <a:r>
              <a:rPr lang="ru-RU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987/36609</a:t>
            </a:r>
          </a:p>
        </p:txBody>
      </p:sp>
      <p:sp>
        <p:nvSpPr>
          <p:cNvPr id="18" name="Прямоугольник 1"/>
          <p:cNvSpPr/>
          <p:nvPr/>
        </p:nvSpPr>
        <p:spPr bwMode="auto">
          <a:xfrm>
            <a:off x="190613" y="2881408"/>
            <a:ext cx="11828619" cy="6683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інформування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НАЗК </a:t>
            </a:r>
            <a:r>
              <a:rPr lang="uk-UA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суттєві зміни у майновому стані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суб’єкта декларування</a:t>
            </a:r>
          </a:p>
          <a:p>
            <a:pPr marL="360000" algn="r">
              <a:spcAft>
                <a:spcPts val="600"/>
              </a:spcAft>
            </a:pPr>
            <a:r>
              <a:rPr lang="uk-UA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НАЗК від </a:t>
            </a:r>
            <a:r>
              <a:rPr lang="ru-RU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23.07.2021 № 450/21</a:t>
            </a:r>
            <a:r>
              <a:rPr lang="uk-UA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зареєстрований в Міністерстві юстиції України 29 липня 2021 року за </a:t>
            </a:r>
            <a:r>
              <a:rPr lang="ru-RU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988/36610</a:t>
            </a:r>
            <a:endParaRPr lang="uk-UA" sz="1400" b="1" i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"/>
          <p:cNvSpPr/>
          <p:nvPr/>
        </p:nvSpPr>
        <p:spPr bwMode="auto">
          <a:xfrm>
            <a:off x="190616" y="3623069"/>
            <a:ext cx="11828619" cy="677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інформування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НАЗК </a:t>
            </a:r>
            <a:r>
              <a:rPr lang="uk-UA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відкриття валютного рахунка в установі банку-нерезидента</a:t>
            </a:r>
          </a:p>
          <a:p>
            <a:pPr marL="360000" algn="r">
              <a:spcAft>
                <a:spcPts val="600"/>
              </a:spcAft>
            </a:pPr>
            <a:r>
              <a:rPr lang="uk-UA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НАЗК від </a:t>
            </a:r>
            <a:r>
              <a:rPr lang="ru-RU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23.07.2021 № 451/21</a:t>
            </a:r>
            <a:r>
              <a:rPr lang="uk-UA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зареєстрований в Міністерстві юстиції України 29 липня 2021 року за </a:t>
            </a:r>
            <a:r>
              <a:rPr lang="ru-RU" sz="14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989/36611</a:t>
            </a:r>
            <a:endParaRPr lang="uk-UA" sz="1400" b="1" i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99082" y="4333945"/>
            <a:ext cx="11820155" cy="677332"/>
            <a:chOff x="-699645" y="4430669"/>
            <a:chExt cx="10986645" cy="67733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567" y="4430669"/>
              <a:ext cx="1649433" cy="677332"/>
            </a:xfrm>
            <a:prstGeom prst="rect">
              <a:avLst/>
            </a:prstGeom>
          </p:spPr>
        </p:pic>
        <p:sp>
          <p:nvSpPr>
            <p:cNvPr id="22" name="Прямоугольник 1"/>
            <p:cNvSpPr/>
            <p:nvPr/>
          </p:nvSpPr>
          <p:spPr bwMode="auto">
            <a:xfrm>
              <a:off x="-699645" y="4430669"/>
              <a:ext cx="9282125" cy="677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5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Нові форми декларації та відповідних повідомлень доступні для заповнення у персональному </a:t>
              </a:r>
              <a:r>
                <a:rPr lang="uk-UA" sz="15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електронному </a:t>
              </a:r>
              <a:r>
                <a:rPr lang="uk-UA" sz="15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кабінеті Єдиного державного реєстру декларацій осіб, уповноважених на </a:t>
              </a:r>
              <a:r>
                <a:rPr lang="uk-UA" sz="15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виконання </a:t>
              </a:r>
              <a:r>
                <a:rPr lang="uk-UA" sz="15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функцій держави або місцевого самоврядування (далі - Реєстр</a:t>
              </a:r>
              <a:r>
                <a:rPr lang="uk-UA" sz="15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) на веб-сайті НАЗК </a:t>
              </a:r>
              <a:r>
                <a:rPr lang="uk-UA" sz="15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з 1 грудня 2021 року</a:t>
              </a:r>
              <a:endParaRPr lang="uk-UA" sz="1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1"/>
          <p:cNvSpPr/>
          <p:nvPr/>
        </p:nvSpPr>
        <p:spPr bwMode="auto">
          <a:xfrm>
            <a:off x="199082" y="5041799"/>
            <a:ext cx="11828619" cy="9610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Окрім того, 29 грудня 2021 року НАЗК викладено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нові Роз’яснення № 11 щодо застосування окремих положень Закону стосовно заходів фінансового контролю</a:t>
            </a:r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(подання декларації, повідомлення про суттєві зміни в майновому стані, повідомлення про відкриття валютного рахунку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які розміщено на офіційному веб-сайті</a:t>
            </a:r>
            <a:endParaRPr lang="uk-UA" b="1" i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90385" y="6077187"/>
            <a:ext cx="11820378" cy="677332"/>
            <a:chOff x="1048817" y="6077187"/>
            <a:chExt cx="10128441" cy="67733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817" y="6078918"/>
              <a:ext cx="1558916" cy="675601"/>
            </a:xfrm>
            <a:prstGeom prst="rect">
              <a:avLst/>
            </a:prstGeom>
          </p:spPr>
        </p:pic>
        <p:sp>
          <p:nvSpPr>
            <p:cNvPr id="24" name="Прямоугольник 1"/>
            <p:cNvSpPr/>
            <p:nvPr/>
          </p:nvSpPr>
          <p:spPr bwMode="auto">
            <a:xfrm>
              <a:off x="2675467" y="6077187"/>
              <a:ext cx="8501791" cy="677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500" b="1" dirty="0">
                  <a:solidFill>
                    <a:srgbClr val="00961E"/>
                  </a:solidFill>
                  <a:latin typeface="Times New Roman" pitchFamily="18" charset="0"/>
                  <a:cs typeface="Times New Roman" pitchFamily="18" charset="0"/>
                </a:rPr>
                <a:t>Роз’яснення надані для забезпечення однакового застосування положень Закону стосовно заходів фінансового контролю, мають рекомендаційний характер і не містять нових правових норм. </a:t>
              </a:r>
            </a:p>
            <a:p>
              <a:pPr>
                <a:spcAft>
                  <a:spcPts val="600"/>
                </a:spcAft>
              </a:pPr>
              <a:r>
                <a:rPr lang="uk-UA" sz="1500" b="1" u="sng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Роз’яснення з часом можуть змінюватись.</a:t>
              </a:r>
            </a:p>
          </p:txBody>
        </p:sp>
      </p:grp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8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0380" y="2027207"/>
            <a:ext cx="9167149" cy="28035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Дякуємо за увагу!</a:t>
            </a:r>
          </a:p>
          <a:p>
            <a:pPr algn="ctr"/>
            <a:endParaRPr lang="uk-UA" sz="36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3600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Декларуємо доброчесно!</a:t>
            </a:r>
            <a:endParaRPr lang="ru-RU" sz="36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5400" y="130806"/>
            <a:ext cx="4308389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Східне міжрегіональне управління ДПС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роботі з великими платниками податків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130806"/>
            <a:ext cx="2132390" cy="7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1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0068" y="635001"/>
            <a:ext cx="11980331" cy="3149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/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 суб’єктом декларування </a:t>
            </a: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шляхом заповнення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відповідної </a:t>
            </a:r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електронної </a:t>
            </a:r>
            <a:endParaRPr lang="uk-UA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автентифікації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власному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персональному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електронному кабінеті </a:t>
            </a:r>
            <a:r>
              <a:rPr lang="uk-UA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Реєстрі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endParaRPr lang="uk-UA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0">
              <a:spcAft>
                <a:spcPts val="1200"/>
              </a:spcAft>
            </a:pP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Статтею 45 Закону встановлено такі підстави подання декларації: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 діяльності, пов’язаної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виконанням функцій держави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припинення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діяльності, пов’язаної з виконанням функцій держави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претендування на зайняття посади,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пов’язаної з виконанням функцій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uk-UA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10069" y="81022"/>
            <a:ext cx="11980330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ПОРЯДОК </a:t>
            </a: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ПОДАННЯ ДЕКЛАРАЦІЙ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Работа\максим\ДЕКЛАРУВАННЯ\2022\Презентации\1\е-деклараці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5" y="1473142"/>
            <a:ext cx="3284208" cy="21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/>
          <p:cNvSpPr/>
          <p:nvPr/>
        </p:nvSpPr>
        <p:spPr bwMode="auto">
          <a:xfrm>
            <a:off x="110069" y="6066481"/>
            <a:ext cx="10456332" cy="6178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Виправлення в декларацію можна внести протягом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(семи) календарних днів з дня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подання </a:t>
            </a:r>
          </a:p>
          <a:p>
            <a:pPr algn="ctr"/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зробити це тричі</a:t>
            </a: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1490135" y="5258529"/>
            <a:ext cx="10600266" cy="7612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подається незалежно від того, перебуває суб’єкт декларування в Україні чи за її межами. </a:t>
            </a:r>
          </a:p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Паперова копія декларації до НАЗК не подається.</a:t>
            </a:r>
          </a:p>
        </p:txBody>
      </p:sp>
      <p:sp>
        <p:nvSpPr>
          <p:cNvPr id="8" name="Прямоугольник 1"/>
          <p:cNvSpPr/>
          <p:nvPr/>
        </p:nvSpPr>
        <p:spPr bwMode="auto">
          <a:xfrm>
            <a:off x="110068" y="3911486"/>
            <a:ext cx="11980332" cy="12528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algn="ctr">
              <a:spcAft>
                <a:spcPts val="1200"/>
              </a:spcAft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Новим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Порядком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заповнення та подання декларації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передбачені такі види декларацій:</a:t>
            </a:r>
          </a:p>
        </p:txBody>
      </p:sp>
      <p:sp>
        <p:nvSpPr>
          <p:cNvPr id="9" name="Прямоугольник 1"/>
          <p:cNvSpPr/>
          <p:nvPr/>
        </p:nvSpPr>
        <p:spPr bwMode="auto">
          <a:xfrm>
            <a:off x="334318" y="4401747"/>
            <a:ext cx="3623733" cy="575733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ЩОРІЧНА ДЕКЛАРАЦІЯ</a:t>
            </a:r>
          </a:p>
        </p:txBody>
      </p:sp>
      <p:sp>
        <p:nvSpPr>
          <p:cNvPr id="13" name="Прямоугольник 1"/>
          <p:cNvSpPr/>
          <p:nvPr/>
        </p:nvSpPr>
        <p:spPr bwMode="auto">
          <a:xfrm>
            <a:off x="4038599" y="4402207"/>
            <a:ext cx="3945467" cy="575733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ПРИ ЗВІЛЬНЕННІ</a:t>
            </a:r>
          </a:p>
        </p:txBody>
      </p:sp>
      <p:sp>
        <p:nvSpPr>
          <p:cNvPr id="14" name="Прямоугольник 1"/>
          <p:cNvSpPr/>
          <p:nvPr/>
        </p:nvSpPr>
        <p:spPr bwMode="auto">
          <a:xfrm>
            <a:off x="8052481" y="4402207"/>
            <a:ext cx="3810000" cy="575733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КАНДИДАТА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" y="5258529"/>
            <a:ext cx="1380066" cy="7580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6066480"/>
            <a:ext cx="1523997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369733" y="575060"/>
            <a:ext cx="8649271" cy="19920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60000" lvl="0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«ЩОРІЧНА ДЕКЛАРАЦІЯ»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000" lvl="0">
              <a:spcAft>
                <a:spcPts val="60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подається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особами: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здійснюють діяльність, пов’язану з виконанням функцій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spcAft>
                <a:spcPts val="120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держави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місцевого самоврядування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особами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що припинили таку діяльність (колишня «після звільнення»).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1667" y="81022"/>
            <a:ext cx="11807337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ВИМОГИ ДО ПОДАННЯ ОКРЕМИХ ВИДІВ ДЕКЛАРАЦІЙ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6" y="575060"/>
            <a:ext cx="3109760" cy="199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"/>
          <p:cNvSpPr/>
          <p:nvPr/>
        </p:nvSpPr>
        <p:spPr bwMode="auto">
          <a:xfrm>
            <a:off x="211666" y="4408714"/>
            <a:ext cx="6439300" cy="2260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декларування,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поновлений на роботі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рішенням суду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після завершення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декларування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до 01 квітня року,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за роком, у якому відбулося поновлення,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 щорічну декларацію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рік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у якому відбулось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поновлення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 поновлена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роботі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завершення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періоду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щорічна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подається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минулий рік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Щорічна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за час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вимушеного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прогулу не подається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3726" y="3457037"/>
            <a:ext cx="11805278" cy="886364"/>
            <a:chOff x="213726" y="3556419"/>
            <a:chExt cx="11691196" cy="1007533"/>
          </a:xfrm>
        </p:grpSpPr>
        <p:sp>
          <p:nvSpPr>
            <p:cNvPr id="11" name="Прямоугольник 1"/>
            <p:cNvSpPr/>
            <p:nvPr/>
          </p:nvSpPr>
          <p:spPr bwMode="auto">
            <a:xfrm>
              <a:off x="213726" y="3556419"/>
              <a:ext cx="9718809" cy="100753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r>
                <a:rPr lang="uk-UA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Законом можуть бути встановлені інші строки подання щорічної </a:t>
              </a:r>
              <a:r>
                <a:rPr lang="uk-UA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декларації.</a:t>
              </a:r>
            </a:p>
            <a:p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В разі припинення діяльності до завершення періоду декларування, щорічна декларація подається </a:t>
              </a:r>
            </a:p>
            <a:p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до подання декларації при звільненні, але не пізніше 31 березня.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3894" y="3556419"/>
              <a:ext cx="1911028" cy="1007533"/>
            </a:xfrm>
            <a:prstGeom prst="rect">
              <a:avLst/>
            </a:prstGeom>
          </p:spPr>
        </p:pic>
      </p:grpSp>
      <p:sp>
        <p:nvSpPr>
          <p:cNvPr id="13" name="Прямоугольник 1"/>
          <p:cNvSpPr/>
          <p:nvPr/>
        </p:nvSpPr>
        <p:spPr bwMode="auto">
          <a:xfrm>
            <a:off x="6737230" y="4408714"/>
            <a:ext cx="5285892" cy="2260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припинила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здійснення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завершення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визначеного Законом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строку подання щорічної декларації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знов починає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здійснення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 щорічну декларацію як особа, яка продовжує здійснювати діяльність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Щорічна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(після звільнення)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такому випадку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3726" y="2631057"/>
            <a:ext cx="4256816" cy="797943"/>
            <a:chOff x="192134" y="2631663"/>
            <a:chExt cx="4256816" cy="972976"/>
          </a:xfrm>
        </p:grpSpPr>
        <p:sp>
          <p:nvSpPr>
            <p:cNvPr id="14" name="Прямоугольник 1"/>
            <p:cNvSpPr/>
            <p:nvPr/>
          </p:nvSpPr>
          <p:spPr bwMode="auto">
            <a:xfrm>
              <a:off x="988044" y="2631663"/>
              <a:ext cx="3460906" cy="97237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7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Декларація подається у період </a:t>
              </a:r>
              <a:endParaRPr lang="uk-UA" sz="17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7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 </a:t>
              </a:r>
              <a:r>
                <a:rPr lang="uk-UA" sz="17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00:00 годин 01 січня </a:t>
              </a:r>
              <a:endParaRPr lang="uk-UA" sz="17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7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до </a:t>
              </a:r>
              <a:r>
                <a:rPr lang="uk-UA" sz="17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00:00 годин 01 квітня.</a:t>
              </a:r>
              <a:endParaRPr lang="ru-RU" sz="17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Работа\максим\ДЕКЛАРУВАННЯ\2022\Презентации\1\секундомер.jf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34" y="2631663"/>
              <a:ext cx="795910" cy="9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4539657" y="2631059"/>
            <a:ext cx="7483466" cy="797942"/>
            <a:chOff x="211669" y="2723414"/>
            <a:chExt cx="7854030" cy="901026"/>
          </a:xfrm>
        </p:grpSpPr>
        <p:sp>
          <p:nvSpPr>
            <p:cNvPr id="15" name="Прямоугольник 1"/>
            <p:cNvSpPr/>
            <p:nvPr/>
          </p:nvSpPr>
          <p:spPr bwMode="auto">
            <a:xfrm>
              <a:off x="211669" y="2723414"/>
              <a:ext cx="6594575" cy="90042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r>
                <a:rPr lang="uk-UA" sz="17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uk-UA" sz="17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екларація </a:t>
              </a:r>
              <a:r>
                <a:rPr lang="uk-UA" sz="17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охоплює звітний рік (період з 01 січня до 31 грудня включно)</a:t>
              </a:r>
              <a:r>
                <a:rPr lang="uk-UA" sz="17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, що передує року, в якому подається декларація, та містить інформацію станом на 31 грудня звітного року.</a:t>
              </a:r>
            </a:p>
          </p:txBody>
        </p:sp>
        <p:pic>
          <p:nvPicPr>
            <p:cNvPr id="1027" name="Picture 3" descr="C:\Работа\максим\ДЕКЛАРУВАННЯ\2022\Презентации\1\календарь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243" y="2723415"/>
              <a:ext cx="1259456" cy="90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7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11667" y="617836"/>
            <a:ext cx="8094133" cy="133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ПРИ </a:t>
            </a:r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ЗВІЛЬНЕННІ»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особами, які припиняють діяльність,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пов’язану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виконанням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функцій держави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місцевого самоврядування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колишня «перед звільненням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1667" y="81022"/>
            <a:ext cx="11807337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ВИМОГИ ДО ПОДАННЯ ОКРЕМИХ ВИДІВ ДЕКЛАРАЦІЙ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8" y="617837"/>
            <a:ext cx="3653936" cy="292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0" y="0"/>
            <a:ext cx="1016000" cy="18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11667" y="2015065"/>
            <a:ext cx="3234496" cy="1524001"/>
            <a:chOff x="192133" y="2585058"/>
            <a:chExt cx="3868065" cy="976982"/>
          </a:xfrm>
        </p:grpSpPr>
        <p:sp>
          <p:nvSpPr>
            <p:cNvPr id="10" name="Прямоугольник 1"/>
            <p:cNvSpPr/>
            <p:nvPr/>
          </p:nvSpPr>
          <p:spPr bwMode="auto">
            <a:xfrm>
              <a:off x="1637409" y="2589670"/>
              <a:ext cx="2422789" cy="97237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Декларація подається не пізніше 30 календарних днів з дня припинення </a:t>
              </a:r>
              <a:r>
                <a:rPr lang="uk-UA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діяльності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" descr="C:\Работа\максим\ДЕКЛАРУВАННЯ\2022\Презентации\1\секундомер.jf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33" y="2585058"/>
              <a:ext cx="1445276" cy="9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513894" y="2015066"/>
            <a:ext cx="4791906" cy="1524001"/>
            <a:chOff x="3554920" y="1827552"/>
            <a:chExt cx="5242174" cy="1456836"/>
          </a:xfrm>
        </p:grpSpPr>
        <p:sp>
          <p:nvSpPr>
            <p:cNvPr id="13" name="Прямоугольник 1"/>
            <p:cNvSpPr/>
            <p:nvPr/>
          </p:nvSpPr>
          <p:spPr bwMode="auto">
            <a:xfrm>
              <a:off x="3554920" y="1827554"/>
              <a:ext cx="4204626" cy="145683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Декларація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подається за період, який не був охоплений деклараціями, </a:t>
              </a:r>
              <a:r>
                <a:rPr lang="uk-UA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раніше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поданими </a:t>
              </a:r>
              <a:r>
                <a:rPr lang="uk-UA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суб’єктом декларування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, та містить інформацію </a:t>
              </a:r>
              <a:r>
                <a:rPr lang="uk-UA" sz="16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станом 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uk-UA" sz="16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останній 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день такого періоду, яким є останній день здійснення діяльності.</a:t>
              </a:r>
              <a:endPara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Работа\максим\ДЕКЛАРУВАННЯ\2022\Презентации\1\календарь 2.jf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547" y="1827552"/>
              <a:ext cx="1037547" cy="1456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11667" y="3623733"/>
            <a:ext cx="5748866" cy="1100668"/>
            <a:chOff x="196806" y="3392405"/>
            <a:chExt cx="10744989" cy="510843"/>
          </a:xfrm>
        </p:grpSpPr>
        <p:sp>
          <p:nvSpPr>
            <p:cNvPr id="7" name="Прямоугольник 1"/>
            <p:cNvSpPr/>
            <p:nvPr/>
          </p:nvSpPr>
          <p:spPr bwMode="auto">
            <a:xfrm>
              <a:off x="196806" y="3392405"/>
              <a:ext cx="7168600" cy="51084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Під раніше поданими деклараціями розуміються декларації, що були подані </a:t>
              </a:r>
              <a:endParaRPr lang="uk-UA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до Реєстру </a:t>
              </a:r>
              <a:r>
                <a:rPr lang="uk-UA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відповідно до Закону, </a:t>
              </a:r>
              <a:endParaRPr lang="uk-UA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крім </a:t>
              </a:r>
              <a:r>
                <a:rPr lang="uk-UA" sz="16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декларації кандидата на посаду.</a:t>
              </a:r>
              <a:endParaRPr lang="ru-RU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005" y="3392405"/>
              <a:ext cx="3449790" cy="510843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11667" y="4783667"/>
            <a:ext cx="11821219" cy="2015066"/>
            <a:chOff x="211666" y="4212924"/>
            <a:chExt cx="11803219" cy="2015066"/>
          </a:xfrm>
        </p:grpSpPr>
        <p:sp>
          <p:nvSpPr>
            <p:cNvPr id="8" name="Прямоугольник 1"/>
            <p:cNvSpPr/>
            <p:nvPr/>
          </p:nvSpPr>
          <p:spPr bwMode="auto">
            <a:xfrm>
              <a:off x="211667" y="4212924"/>
              <a:ext cx="11803218" cy="39793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600"/>
                </a:spcAft>
              </a:pPr>
              <a:r>
                <a:rPr lang="uk-UA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Декларація при звільненні не подається </a:t>
              </a:r>
              <a:r>
                <a:rPr lang="uk-UA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у таких випадках</a:t>
              </a:r>
              <a:r>
                <a:rPr lang="uk-UA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1"/>
            <p:cNvSpPr/>
            <p:nvPr/>
          </p:nvSpPr>
          <p:spPr bwMode="auto">
            <a:xfrm>
              <a:off x="211666" y="4681274"/>
              <a:ext cx="3699933" cy="154659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особа, яка припинила здійснення діяльності на одній посаді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продовжує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здійснювати діяльність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на іншій посаді 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(особа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за сумісництвом займала дві посади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які передбачають подання декларації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1"/>
            <p:cNvSpPr/>
            <p:nvPr/>
          </p:nvSpPr>
          <p:spPr bwMode="auto">
            <a:xfrm>
              <a:off x="3979333" y="4678590"/>
              <a:ext cx="4741334" cy="15494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особа, яка припинила здійснення діяльності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упродовж 30 календарних днів 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 дня припинення діяльності </a:t>
              </a:r>
              <a:r>
                <a:rPr lang="uk-UA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знову розпочала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здійснення діяльності 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(звільнення за переводом або у зв’язку з перемогою в конкурсі на іншу посаду, </a:t>
              </a:r>
              <a:r>
                <a:rPr lang="uk-UA" sz="16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що 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передбачає подання декларації)</a:t>
              </a:r>
              <a:endPara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1"/>
            <p:cNvSpPr/>
            <p:nvPr/>
          </p:nvSpPr>
          <p:spPr bwMode="auto">
            <a:xfrm>
              <a:off x="8830732" y="4678588"/>
              <a:ext cx="3184153" cy="154940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втрата статусу суб’єкта декларування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у зв’язку із внесенням змін до закону 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не </a:t>
              </a:r>
              <a:r>
                <a:rPr lang="uk-UA" sz="16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вважається припиненням </a:t>
              </a:r>
              <a:r>
                <a:rPr lang="uk-UA" sz="16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діяльності та </a:t>
              </a:r>
              <a:r>
                <a:rPr lang="uk-UA" sz="16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не зобов’язує особу подавати декларацію</a:t>
              </a:r>
              <a:endPara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1"/>
          <p:cNvSpPr/>
          <p:nvPr/>
        </p:nvSpPr>
        <p:spPr bwMode="auto">
          <a:xfrm>
            <a:off x="6053667" y="3623733"/>
            <a:ext cx="5979219" cy="11006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Якщо у особи протягом року були підстави для подання декларації при звільнені декілька разів, кожна з них має бути подана за період, </a:t>
            </a:r>
            <a:endParaRPr lang="uk-UA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був охоплений раніше поданими </a:t>
            </a:r>
            <a:r>
              <a:rPr lang="uk-UA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деклараціями</a:t>
            </a:r>
          </a:p>
          <a:p>
            <a:pPr algn="ctr"/>
            <a:r>
              <a:rPr lang="uk-UA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(приклад</a:t>
            </a:r>
            <a:r>
              <a:rPr lang="uk-UA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з 01.01 по 01.03, </a:t>
            </a:r>
            <a:r>
              <a:rPr lang="uk-UA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потім з 02.03 по 01.12)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818467" y="556427"/>
            <a:ext cx="8200537" cy="18227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«ДЕКЛАРАЦІЯ </a:t>
            </a:r>
          </a:p>
          <a:p>
            <a:pPr lvl="0" algn="ctr">
              <a:spcAft>
                <a:spcPts val="900"/>
              </a:spcAft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КАНДИДАТА НА ПОСАДУ»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Aft>
                <a:spcPts val="60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особами, що претендують на зайняття посад, пов’язаних з виконанням функцій держави або місцевого самоврядування. 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35467" y="81022"/>
            <a:ext cx="11883537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ВИМОГИ ДО ПОДАННЯ ОКРЕМИХ ВИДІВ ДЕКЛАРАЦІЙ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200" y="0"/>
            <a:ext cx="9398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556427"/>
            <a:ext cx="3598333" cy="350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"/>
          <p:cNvSpPr/>
          <p:nvPr/>
        </p:nvSpPr>
        <p:spPr bwMode="auto">
          <a:xfrm>
            <a:off x="4516969" y="5215465"/>
            <a:ext cx="7502034" cy="7577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В разі призначення на посаду до завершення періоду декларування </a:t>
            </a: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(до 01 квітня), особа подає щорічну декларацію за минулий рік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131347" y="5215466"/>
            <a:ext cx="4305186" cy="15155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разі перемоги в конкурсі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декілька посад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подається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якій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посада,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яку особа має намір бути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призначеною.</a:t>
            </a:r>
          </a:p>
        </p:txBody>
      </p:sp>
      <p:sp>
        <p:nvSpPr>
          <p:cNvPr id="13" name="Прямоугольник 1"/>
          <p:cNvSpPr/>
          <p:nvPr/>
        </p:nvSpPr>
        <p:spPr bwMode="auto">
          <a:xfrm>
            <a:off x="4516969" y="6045200"/>
            <a:ext cx="7506155" cy="685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При наявності раніше поданої будь-якої щорічної декларації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звітний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рік, декларація кандидата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посаду за цей період не подається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818469" y="2438400"/>
            <a:ext cx="8200535" cy="1625600"/>
            <a:chOff x="192135" y="2631663"/>
            <a:chExt cx="4256815" cy="972976"/>
          </a:xfrm>
        </p:grpSpPr>
        <p:sp>
          <p:nvSpPr>
            <p:cNvPr id="14" name="Прямоугольник 1"/>
            <p:cNvSpPr/>
            <p:nvPr/>
          </p:nvSpPr>
          <p:spPr bwMode="auto">
            <a:xfrm>
              <a:off x="956857" y="2631663"/>
              <a:ext cx="3492093" cy="97237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20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Декларація кандидата на посаду подається до призначення або обрання особи на відповідну посаду, </a:t>
              </a: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якщо інше не передбачено законом. </a:t>
              </a:r>
              <a:endPara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uk-UA" sz="20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Згідно </a:t>
              </a: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Закону «Про державну службу» декларація кандидата подається переможцем конкурсу до призначення на </a:t>
              </a:r>
              <a:r>
                <a:rPr lang="uk-UA" sz="20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посаду.</a:t>
              </a:r>
              <a:endPara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Работа\максим\ДЕКЛАРУВАННЯ\2022\Презентации\1\секундомер.jf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35" y="2631663"/>
              <a:ext cx="764722" cy="9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131346" y="4182017"/>
            <a:ext cx="11887657" cy="957250"/>
            <a:chOff x="135466" y="3066112"/>
            <a:chExt cx="11887657" cy="657449"/>
          </a:xfrm>
        </p:grpSpPr>
        <p:sp>
          <p:nvSpPr>
            <p:cNvPr id="15" name="Прямоугольник 1"/>
            <p:cNvSpPr/>
            <p:nvPr/>
          </p:nvSpPr>
          <p:spPr bwMode="auto">
            <a:xfrm>
              <a:off x="135466" y="3066112"/>
              <a:ext cx="9381067" cy="65744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20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uk-UA" sz="20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екларація </a:t>
              </a:r>
              <a:r>
                <a:rPr lang="uk-UA" sz="20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охоплює звітний рік </a:t>
              </a: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(період з 01 січня до 31 грудня включно), </a:t>
              </a:r>
              <a:endPara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20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що </a:t>
              </a:r>
              <a:r>
                <a:rPr lang="uk-UA" sz="20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передує року, </a:t>
              </a:r>
              <a:r>
                <a:rPr lang="uk-UA" sz="20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uk-UA" sz="20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якому особа подала заяву </a:t>
              </a: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на зайняття посади</a:t>
              </a:r>
              <a:r>
                <a:rPr lang="uk-UA" sz="20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2" descr="C:\Работа\максим\ДЕКЛАРУВАННЯ\2022\Презентации\1\календарь 3.jf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6533" y="3069064"/>
              <a:ext cx="2506590" cy="65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252128"/>
            <a:ext cx="2319867" cy="10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733800" y="617838"/>
            <a:ext cx="8285203" cy="15750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складається з вісімнадцяти розділів, у яких суб’єкт декларування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інформацію про себе, членів своєї сім’ї,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інших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осіб та об’єкти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визначені частиною першою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статті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46 Закону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В переважну більшість розділів </a:t>
            </a:r>
          </a:p>
          <a:p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з 1 грудня 2021 року внесено зміни</a:t>
            </a:r>
            <a:endParaRPr lang="uk-UA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35467" y="81022"/>
            <a:ext cx="11883537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880" y="0"/>
            <a:ext cx="108712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315" y="1570267"/>
            <a:ext cx="1143500" cy="537173"/>
          </a:xfrm>
          <a:prstGeom prst="rect">
            <a:avLst/>
          </a:prstGeom>
        </p:spPr>
      </p:pic>
      <p:sp>
        <p:nvSpPr>
          <p:cNvPr id="11" name="Прямоугольник 1"/>
          <p:cNvSpPr/>
          <p:nvPr/>
        </p:nvSpPr>
        <p:spPr bwMode="auto">
          <a:xfrm>
            <a:off x="135467" y="2287575"/>
            <a:ext cx="11907105" cy="11875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заповненням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розділів декларації (крім розділу 1 «Вид декларації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звітний період»,                           розділу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2.1 «Інформація про суб’єкта декларування») суб’єкт декларування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обирає одну з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позначок</a:t>
            </a:r>
            <a:endParaRPr lang="uk-UA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Наявна </a:t>
            </a:r>
            <a:r>
              <a:rPr lang="uk-UA" sz="19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інформація для декларування у цьому </a:t>
            </a:r>
            <a:r>
              <a:rPr lang="uk-UA" sz="19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розділі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	           Обрання </a:t>
            </a:r>
            <a:r>
              <a:rPr lang="uk-UA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однієї із </a:t>
            </a:r>
            <a:endParaRPr lang="uk-UA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9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Відсутня інформація для декларування у цьому розділі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». 		           </a:t>
            </a:r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позначок </a:t>
            </a:r>
            <a:r>
              <a:rPr lang="uk-UA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 обов’язковим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8" y="2902723"/>
            <a:ext cx="1117601" cy="514234"/>
          </a:xfrm>
          <a:prstGeom prst="rect">
            <a:avLst/>
          </a:prstGeom>
        </p:spPr>
      </p:pic>
      <p:pic>
        <p:nvPicPr>
          <p:cNvPr id="2050" name="Picture 2" descr="C:\Работа\максим\ДЕКЛАРУВАННЯ\2022\Презентации\1\е-декларація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617838"/>
            <a:ext cx="3539066" cy="15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"/>
          <p:cNvSpPr/>
          <p:nvPr/>
        </p:nvSpPr>
        <p:spPr bwMode="auto">
          <a:xfrm>
            <a:off x="111894" y="4258731"/>
            <a:ext cx="11907105" cy="8720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 декларування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що перебував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володінні або користуванні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суб’єкта декларування та/або членів його сім’ї, зазначається в декларації, якщо такий об’єкт перебував у володінні або користуванні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 на останній день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звітного періоду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протягом не менше половини днів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протягом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звітного періоду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"/>
          <p:cNvSpPr/>
          <p:nvPr/>
        </p:nvSpPr>
        <p:spPr bwMode="auto">
          <a:xfrm>
            <a:off x="111897" y="3542843"/>
            <a:ext cx="11907105" cy="61429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декларації зазначається інформація про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всі об’єкти декларування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знаходяться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праві власності 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суб’єкта декларування та/або членів його сім</a:t>
            </a:r>
            <a:r>
              <a:rPr lang="en-US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ї станом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останній день звітного періоду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"/>
          <p:cNvSpPr/>
          <p:nvPr/>
        </p:nvSpPr>
        <p:spPr bwMode="auto">
          <a:xfrm>
            <a:off x="111895" y="5207002"/>
            <a:ext cx="11907105" cy="9143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відповідному розділі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декларується один раз 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(не дублюється),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із зазначенням усіх наявних на нього прав</a:t>
            </a:r>
            <a:r>
              <a:rPr lang="uk-UA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суб’єкта декларування або членів сім’ї, а також прав власності третіх осіб (інші права, відмінні від права власності, третіх осіб не декларуються).</a:t>
            </a:r>
          </a:p>
        </p:txBody>
      </p:sp>
      <p:sp>
        <p:nvSpPr>
          <p:cNvPr id="15" name="Прямоугольник 1"/>
          <p:cNvSpPr/>
          <p:nvPr/>
        </p:nvSpPr>
        <p:spPr bwMode="auto">
          <a:xfrm>
            <a:off x="111897" y="6218310"/>
            <a:ext cx="11907105" cy="550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60000" algn="just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 об’єкт декларування зазначаються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 того, </a:t>
            </a:r>
          </a:p>
          <a:p>
            <a:pPr marL="2160000" algn="just"/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uk-UA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він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території України чи за її межами</a:t>
            </a:r>
            <a:endParaRPr lang="uk-UA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68" y="6218310"/>
            <a:ext cx="11735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5468" y="81022"/>
            <a:ext cx="11890768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35466" y="622294"/>
            <a:ext cx="11890768" cy="20531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540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ВІДОМОСТІ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ПРАВА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декларування та/або членів його сім’ї чи третіх осіб на об’єкт декларування зазначаються на підставі документів, відповідно до яких воно набуто (за їх наявності).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Типи прав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5468" y="2705100"/>
            <a:ext cx="8551332" cy="14753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ВІДОМОСТІ про ДАТУ НАБУТТЯ ПРАВА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за наступними правилами: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даті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набуття права власності;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останньою датою набуття права власності (при набутті права на частки об’єкта);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даті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початку фактичного володіння або користування таким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майном (що не знаходиться у власності).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35467" y="4241800"/>
            <a:ext cx="11890768" cy="25315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 про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ВАРТІСТЬ ОБ’ЄКТА ДЕКЛАРУВАННЯ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дату набуття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суб’єктом декларування та/або членами його сім’ї права на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відповідно до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останньої грошової оцінки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майна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Обираємо позначку: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 вартість на дату набуття права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Обрання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однієї із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 вартість за останньою грошовою оцінкою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		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позначок є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обов’язковим</a:t>
            </a:r>
          </a:p>
          <a:p>
            <a:pPr marL="2160000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Пріоритет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за грошовою оцінкою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яка зазначена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0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документах про оцінку майна чи правовстановлюючих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документах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Проведення оцінки </a:t>
            </a:r>
            <a:r>
              <a:rPr lang="uk-UA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об’єкта декларування з метою заповнення декларації </a:t>
            </a:r>
            <a:r>
              <a:rPr lang="uk-UA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вимагається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застосовується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- в правовстановлюючому документі відсутня вартість та оцінка не проводилась.</a:t>
            </a: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відомо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– в документі на право користування вартість не зазначена 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62999" y="2724150"/>
            <a:ext cx="3263235" cy="1456268"/>
            <a:chOff x="6654800" y="2743199"/>
            <a:chExt cx="5371435" cy="1989668"/>
          </a:xfrm>
        </p:grpSpPr>
        <p:pic>
          <p:nvPicPr>
            <p:cNvPr id="22" name="Picture 2" descr="Картинки по запросу &quot;декларування картинка&quot;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800" y="2743199"/>
              <a:ext cx="1507066" cy="1989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Работа\максим\ДЕКЛАРУВАННЯ\2022\Презентации\1\декларация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866" y="2743199"/>
              <a:ext cx="3864369" cy="1989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 bwMode="auto">
          <a:xfrm>
            <a:off x="279400" y="1481663"/>
            <a:ext cx="1871133" cy="491067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власність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одноосібна/100%)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209800" y="1490131"/>
            <a:ext cx="2607733" cy="491067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спільна сумісна власність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без виділення часток)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79399" y="2032000"/>
            <a:ext cx="3369734" cy="575732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спільна власність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із зазначенням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розміру (%) часток)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3742266" y="2074332"/>
            <a:ext cx="1075268" cy="491067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оренда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876800" y="1490131"/>
            <a:ext cx="7018867" cy="541869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інше право користування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(сервітути</a:t>
            </a: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право користування земельною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ділянкою, </a:t>
            </a: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забудови, </a:t>
            </a: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утримання, застава, користування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довіреністю, </a:t>
            </a: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права</a:t>
            </a:r>
            <a:endParaRPr lang="ru-RU" sz="15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876800" y="2074332"/>
            <a:ext cx="6493933" cy="541869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власність третьої особи  (суб’єкт декларування або член сім’ї  отримує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дохід від об’єкта чи має право розпорядження ним) – категорія «А» «Б»</a:t>
            </a:r>
            <a:endParaRPr lang="uk-UA" sz="15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333" y="2082792"/>
            <a:ext cx="1106287" cy="541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0" y="4863240"/>
            <a:ext cx="1117601" cy="51423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6" y="5377474"/>
            <a:ext cx="1086390" cy="5830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9526166" y="4863240"/>
            <a:ext cx="2328334" cy="1320800"/>
          </a:xfrm>
          <a:prstGeom prst="roundRect">
            <a:avLst/>
          </a:prstGeom>
          <a:solidFill>
            <a:srgbClr val="92D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Відображається у грошовій одиниці України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template">
  <a:themeElements>
    <a:clrScheme name="powerpoint-template-24 13">
      <a:dk1>
        <a:srgbClr val="EAEAEA"/>
      </a:dk1>
      <a:lt1>
        <a:srgbClr val="FFFFFF"/>
      </a:lt1>
      <a:dk2>
        <a:srgbClr val="4D4D4D"/>
      </a:dk2>
      <a:lt2>
        <a:srgbClr val="363636"/>
      </a:lt2>
      <a:accent1>
        <a:srgbClr val="696969"/>
      </a:accent1>
      <a:accent2>
        <a:srgbClr val="828282"/>
      </a:accent2>
      <a:accent3>
        <a:srgbClr val="FFFFFF"/>
      </a:accent3>
      <a:accent4>
        <a:srgbClr val="C8C8C8"/>
      </a:accent4>
      <a:accent5>
        <a:srgbClr val="B9B9B9"/>
      </a:accent5>
      <a:accent6>
        <a:srgbClr val="757575"/>
      </a:accent6>
      <a:hlink>
        <a:srgbClr val="A7562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EAEAE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CD6D2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7562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5203</Words>
  <Application>Microsoft Office PowerPoint</Application>
  <PresentationFormat>Произвольный</PresentationFormat>
  <Paragraphs>659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Малинкина Юлія Вікторівна</cp:lastModifiedBy>
  <cp:revision>413</cp:revision>
  <dcterms:created xsi:type="dcterms:W3CDTF">2020-01-30T18:29:56Z</dcterms:created>
  <dcterms:modified xsi:type="dcterms:W3CDTF">2022-02-08T07:39:08Z</dcterms:modified>
</cp:coreProperties>
</file>